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63" r:id="rId2"/>
    <p:sldId id="256" r:id="rId3"/>
    <p:sldId id="408" r:id="rId4"/>
    <p:sldId id="361" r:id="rId5"/>
    <p:sldId id="364" r:id="rId6"/>
    <p:sldId id="366" r:id="rId7"/>
    <p:sldId id="369" r:id="rId8"/>
    <p:sldId id="370" r:id="rId9"/>
    <p:sldId id="362" r:id="rId10"/>
    <p:sldId id="431" r:id="rId11"/>
    <p:sldId id="371" r:id="rId12"/>
    <p:sldId id="373" r:id="rId13"/>
    <p:sldId id="410" r:id="rId14"/>
    <p:sldId id="308" r:id="rId15"/>
    <p:sldId id="375" r:id="rId16"/>
    <p:sldId id="423" r:id="rId17"/>
    <p:sldId id="428" r:id="rId18"/>
    <p:sldId id="427" r:id="rId19"/>
    <p:sldId id="321" r:id="rId20"/>
    <p:sldId id="425" r:id="rId21"/>
    <p:sldId id="384" r:id="rId22"/>
    <p:sldId id="429" r:id="rId23"/>
    <p:sldId id="388" r:id="rId24"/>
    <p:sldId id="337" r:id="rId25"/>
    <p:sldId id="430" r:id="rId26"/>
    <p:sldId id="389" r:id="rId27"/>
    <p:sldId id="344" r:id="rId28"/>
    <p:sldId id="391" r:id="rId29"/>
    <p:sldId id="390" r:id="rId30"/>
    <p:sldId id="432" r:id="rId31"/>
    <p:sldId id="433" r:id="rId32"/>
    <p:sldId id="435" r:id="rId33"/>
    <p:sldId id="436" r:id="rId34"/>
    <p:sldId id="437" r:id="rId35"/>
    <p:sldId id="438" r:id="rId36"/>
    <p:sldId id="397" r:id="rId37"/>
    <p:sldId id="398" r:id="rId38"/>
    <p:sldId id="396" r:id="rId39"/>
    <p:sldId id="439" r:id="rId40"/>
    <p:sldId id="440" r:id="rId41"/>
    <p:sldId id="441" r:id="rId42"/>
    <p:sldId id="443" r:id="rId43"/>
    <p:sldId id="444" r:id="rId44"/>
    <p:sldId id="445" r:id="rId45"/>
    <p:sldId id="400" r:id="rId46"/>
    <p:sldId id="401" r:id="rId47"/>
    <p:sldId id="446" r:id="rId48"/>
    <p:sldId id="403" r:id="rId49"/>
    <p:sldId id="404" r:id="rId50"/>
    <p:sldId id="405" r:id="rId51"/>
    <p:sldId id="412" r:id="rId52"/>
    <p:sldId id="447" r:id="rId53"/>
    <p:sldId id="414" r:id="rId54"/>
  </p:sldIdLst>
  <p:sldSz cx="9144000" cy="5143500" type="screen16x9"/>
  <p:notesSz cx="6858000" cy="9144000"/>
  <p:embeddedFontLst>
    <p:embeddedFont>
      <p:font typeface="HY울릉도B" panose="020B0600000101010101" charset="-127"/>
      <p:regular r:id="rId56"/>
    </p:embeddedFont>
    <p:embeddedFont>
      <p:font typeface="나눔고딕" panose="020D0604000000000000" pitchFamily="50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나눔스퀘어 ExtraBold" panose="020B0600000101010101" pitchFamily="50" charset="-127"/>
      <p:bold r:id="rId61"/>
    </p:embeddedFont>
    <p:embeddedFont>
      <p:font typeface="Arial Black" panose="020B0A04020102020204" pitchFamily="34" charset="0"/>
      <p:bold r:id="rId62"/>
    </p:embeddedFont>
    <p:embeddedFont>
      <p:font typeface="Franklin Gothic Heavy" panose="020B0903020102020204" pitchFamily="34" charset="0"/>
      <p:regular r:id="rId63"/>
      <p:italic r:id="rId64"/>
    </p:embeddedFont>
    <p:embeddedFont>
      <p:font typeface="나눔고딕 ExtraBold" panose="020D0904000000000000" pitchFamily="50" charset="-127"/>
      <p:bold r:id="rId65"/>
    </p:embeddedFont>
    <p:embeddedFont>
      <p:font typeface="Vladimir Script" panose="03050402040407070305" pitchFamily="66" charset="0"/>
      <p:regular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9">
          <p15:clr>
            <a:srgbClr val="A4A3A4"/>
          </p15:clr>
        </p15:guide>
        <p15:guide id="2" orient="horz" pos="1892">
          <p15:clr>
            <a:srgbClr val="A4A3A4"/>
          </p15:clr>
        </p15:guide>
        <p15:guide id="3" pos="3243">
          <p15:clr>
            <a:srgbClr val="A4A3A4"/>
          </p15:clr>
        </p15:guide>
        <p15:guide id="4" pos="13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32C"/>
    <a:srgbClr val="E8B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8333" autoAdjust="0"/>
  </p:normalViewPr>
  <p:slideViewPr>
    <p:cSldViewPr>
      <p:cViewPr varScale="1">
        <p:scale>
          <a:sx n="133" d="100"/>
          <a:sy n="133" d="100"/>
        </p:scale>
        <p:origin x="174" y="192"/>
      </p:cViewPr>
      <p:guideLst>
        <p:guide orient="horz" pos="2799"/>
        <p:guide orient="horz" pos="1892"/>
        <p:guide pos="3243"/>
        <p:guide pos="1338"/>
      </p:guideLst>
    </p:cSldViewPr>
  </p:slideViewPr>
  <p:outlineViewPr>
    <p:cViewPr>
      <p:scale>
        <a:sx n="33" d="100"/>
        <a:sy n="33" d="100"/>
      </p:scale>
      <p:origin x="0" y="2562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D6B11-B390-4E9B-BBE6-B8D00B67F9A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3FC9F-1E3E-44BF-BA22-A809306AE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58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168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445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82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# </a:t>
            </a:r>
            <a:r>
              <a:rPr lang="ko-KR" altLang="en-US" dirty="0"/>
              <a:t>코퍼스 </a:t>
            </a:r>
            <a:r>
              <a:rPr lang="en-US" altLang="ko-KR" dirty="0"/>
              <a:t>: </a:t>
            </a:r>
            <a:r>
              <a:rPr lang="ko-KR" altLang="en-US" dirty="0"/>
              <a:t>조사나 연구 목적으로 수집된 텍스트 집합</a:t>
            </a: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형태소 분석과 불용어 처리 → 코퍼스에 자주 나타나는 단어로 학습</a:t>
            </a:r>
            <a:r>
              <a:rPr lang="en-US" altLang="ko-KR" dirty="0"/>
              <a:t>/</a:t>
            </a:r>
            <a:r>
              <a:rPr lang="ko-KR" altLang="en-US" dirty="0"/>
              <a:t>예측</a:t>
            </a:r>
            <a:r>
              <a:rPr lang="ko-KR" altLang="en-US" baseline="0" dirty="0"/>
              <a:t> 프로세스에 실제로 기여하지 않기 때문에 제거</a:t>
            </a:r>
            <a:endParaRPr lang="en-US" altLang="ko-KR" baseline="0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19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학습하기 쉽게 단어들을 수치화하여 입력 데이터로 처리</a:t>
            </a: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21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Word2Vec</a:t>
            </a:r>
            <a:r>
              <a:rPr lang="en-US" altLang="ko-KR" baseline="0" dirty="0"/>
              <a:t> : </a:t>
            </a:r>
            <a:r>
              <a:rPr lang="ko-KR" altLang="en-US" baseline="0" dirty="0"/>
              <a:t>각 단어들을 최소 단위로 취급하여 벡터로 만듦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 err="1"/>
              <a:t>FastText</a:t>
            </a:r>
            <a:r>
              <a:rPr lang="en-US" altLang="ko-KR" baseline="0" dirty="0"/>
              <a:t> : Word2Vec</a:t>
            </a:r>
            <a:r>
              <a:rPr lang="ko-KR" altLang="en-US" baseline="0" dirty="0"/>
              <a:t>의 단점을 보완 → 단어를 </a:t>
            </a:r>
            <a:r>
              <a:rPr lang="en-US" altLang="ko-KR" baseline="0" dirty="0"/>
              <a:t>n-gram</a:t>
            </a:r>
            <a:r>
              <a:rPr lang="ko-KR" altLang="en-US" baseline="0" dirty="0"/>
              <a:t>의 합으로 만들어 벡터화</a:t>
            </a:r>
            <a:r>
              <a:rPr lang="en-US" altLang="ko-KR" baseline="0" dirty="0"/>
              <a:t> (</a:t>
            </a:r>
            <a:r>
              <a:rPr lang="ko-KR" altLang="en-US" baseline="0" dirty="0"/>
              <a:t>훈련 코퍼스에 존재하지 않는 단어도 벡터화 가능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빈도 수가 적었던 단어에 대한 대응</a:t>
            </a:r>
            <a:r>
              <a:rPr lang="en-US" altLang="ko-KR" baseline="0" dirty="0"/>
              <a:t>)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22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# </a:t>
            </a:r>
            <a:r>
              <a:rPr lang="ko-KR" altLang="en-US" dirty="0"/>
              <a:t>코퍼스 </a:t>
            </a:r>
            <a:r>
              <a:rPr lang="en-US" altLang="ko-KR" dirty="0"/>
              <a:t>: </a:t>
            </a:r>
            <a:r>
              <a:rPr lang="ko-KR" altLang="en-US" dirty="0"/>
              <a:t>조사나 연구 목적으로 수집된 텍스트 집합</a:t>
            </a: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형태소 분석과 불용어 처리 → 코퍼스에 자주 나타나는 단어로 학습</a:t>
            </a:r>
            <a:r>
              <a:rPr lang="en-US" altLang="ko-KR" dirty="0"/>
              <a:t>/</a:t>
            </a:r>
            <a:r>
              <a:rPr lang="ko-KR" altLang="en-US" dirty="0"/>
              <a:t>예측</a:t>
            </a:r>
            <a:r>
              <a:rPr lang="ko-KR" altLang="en-US" baseline="0" dirty="0"/>
              <a:t> 프로세스에 실제로 기여하지 않기 때문에 제거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/>
              <a:t>이후 워드임베딩</a:t>
            </a: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23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CNN</a:t>
            </a:r>
            <a:r>
              <a:rPr lang="ko-KR" altLang="en-US" dirty="0"/>
              <a:t>은 본래 이미지 처리를 위해 만들어진 아키텍처 → </a:t>
            </a:r>
            <a:r>
              <a:rPr lang="en-US" altLang="ko-KR" dirty="0"/>
              <a:t>NLP </a:t>
            </a:r>
            <a:r>
              <a:rPr lang="ko-KR" altLang="en-US" dirty="0"/>
              <a:t>문제에서도 효과적으로 알려짐</a:t>
            </a:r>
            <a:endParaRPr lang="en-US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이미지 </a:t>
            </a:r>
            <a:r>
              <a:rPr lang="en-US" altLang="ko-KR" dirty="0"/>
              <a:t>&gt;&gt; </a:t>
            </a:r>
            <a:r>
              <a:rPr lang="ko-KR" altLang="en-US" dirty="0"/>
              <a:t>필터가 움직이면서 이미지의 지역적인 정보를 추출</a:t>
            </a:r>
            <a:r>
              <a:rPr lang="en-US" altLang="ko-KR" dirty="0"/>
              <a:t>/</a:t>
            </a:r>
            <a:r>
              <a:rPr lang="ko-KR" altLang="en-US" dirty="0"/>
              <a:t>보존하는 형태로 학습</a:t>
            </a:r>
            <a:endParaRPr lang="en-US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텍스트 </a:t>
            </a:r>
            <a:r>
              <a:rPr lang="en-US" altLang="ko-KR" dirty="0"/>
              <a:t>&gt;&gt;</a:t>
            </a:r>
            <a:r>
              <a:rPr lang="en-US" altLang="ko-KR" baseline="0" dirty="0"/>
              <a:t> </a:t>
            </a:r>
            <a:r>
              <a:rPr lang="ko-KR" altLang="en-US" baseline="0" dirty="0"/>
              <a:t>텍스트의 지역적인 정보</a:t>
            </a:r>
            <a:r>
              <a:rPr lang="en-US" altLang="ko-KR" baseline="0" dirty="0"/>
              <a:t>(</a:t>
            </a:r>
            <a:r>
              <a:rPr lang="ko-KR" altLang="en-US" baseline="0" dirty="0"/>
              <a:t>단어 등장 순서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문맥정보</a:t>
            </a:r>
            <a:r>
              <a:rPr lang="en-US" altLang="ko-KR" baseline="0" dirty="0"/>
              <a:t>) </a:t>
            </a:r>
            <a:r>
              <a:rPr lang="ko-KR" altLang="en-US" baseline="0" dirty="0"/>
              <a:t>추출</a:t>
            </a:r>
            <a:r>
              <a:rPr lang="en-US" altLang="ko-KR" baseline="0" dirty="0"/>
              <a:t>/</a:t>
            </a:r>
            <a:r>
              <a:rPr lang="ko-KR" altLang="en-US" baseline="0" dirty="0"/>
              <a:t>보존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aseline="0" dirty="0"/>
          </a:p>
          <a:p>
            <a:pPr marL="0" marR="0" indent="0" algn="l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layer</a:t>
            </a:r>
            <a:r>
              <a:rPr lang="ko-KR" altLang="en-US" dirty="0"/>
              <a:t>를 쌓을 때마다 넓은 범위를 보게</a:t>
            </a:r>
            <a:r>
              <a:rPr lang="ko-KR" altLang="en-US" baseline="0" dirty="0"/>
              <a:t> 됨 </a:t>
            </a:r>
            <a:r>
              <a:rPr lang="en-US" altLang="ko-KR" baseline="0" dirty="0"/>
              <a:t>(</a:t>
            </a:r>
            <a:r>
              <a:rPr lang="ko-KR" altLang="en-US" baseline="0" dirty="0"/>
              <a:t>단어 → 다중 단어표현 → 구절 → 문장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24</a:t>
            </a:fld>
            <a:endParaRPr lang="ko-KR" altLang="en-US" sz="12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# </a:t>
            </a:r>
            <a:r>
              <a:rPr lang="ko-KR" altLang="en-US" dirty="0"/>
              <a:t>코퍼스 </a:t>
            </a:r>
            <a:r>
              <a:rPr lang="en-US" altLang="ko-KR" dirty="0"/>
              <a:t>: </a:t>
            </a:r>
            <a:r>
              <a:rPr lang="ko-KR" altLang="en-US" dirty="0"/>
              <a:t>조사나 연구 목적으로 수집된 텍스트 집합</a:t>
            </a: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형태소 분석과 불용어 처리 → 코퍼스에 자주 나타나는 단어로 학습</a:t>
            </a:r>
            <a:r>
              <a:rPr lang="en-US" altLang="ko-KR" dirty="0"/>
              <a:t>/</a:t>
            </a:r>
            <a:r>
              <a:rPr lang="ko-KR" altLang="en-US" dirty="0"/>
              <a:t>예측</a:t>
            </a:r>
            <a:r>
              <a:rPr lang="ko-KR" altLang="en-US" baseline="0" dirty="0"/>
              <a:t> 프로세스에 실제로 기여하지 않기 때문에 제거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/>
              <a:t>이후 워드임베딩</a:t>
            </a: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26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일반직인 </a:t>
            </a:r>
            <a:r>
              <a:rPr lang="en-US" altLang="ko-KR" dirty="0"/>
              <a:t>RNN (LSTM)</a:t>
            </a:r>
            <a:r>
              <a:rPr lang="ko-KR" altLang="en-US" dirty="0"/>
              <a:t>은 정방향으로 데이터 처리</a:t>
            </a:r>
            <a:r>
              <a:rPr lang="ko-KR" altLang="en-US" baseline="0" dirty="0"/>
              <a:t> → 이전 스텝이 다음 스텝에 영향을 줌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Bidirectional LSTM</a:t>
            </a:r>
            <a:r>
              <a:rPr lang="ko-KR" altLang="en-US" baseline="0" dirty="0"/>
              <a:t>은 역방향으로도 진행 → 현 시점보다 미래 시점인 데이터를 추론 할 수 있음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/>
              <a:t>정뱡향 뉴런과 역방향 뉴런을 </a:t>
            </a:r>
            <a:r>
              <a:rPr lang="en-US" altLang="ko-KR" baseline="0" dirty="0"/>
              <a:t>concatenation </a:t>
            </a:r>
            <a:r>
              <a:rPr lang="ko-KR" altLang="en-US" baseline="0" dirty="0"/>
              <a:t>→ 히든레이어 생성</a:t>
            </a:r>
            <a:endParaRPr lang="en-US" altLang="ko-KR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27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일반직인 </a:t>
            </a:r>
            <a:r>
              <a:rPr lang="en-US" altLang="ko-KR" dirty="0"/>
              <a:t>RNN (LSTM)</a:t>
            </a:r>
            <a:r>
              <a:rPr lang="ko-KR" altLang="en-US" dirty="0"/>
              <a:t>은 정방향으로 데이터 처리</a:t>
            </a:r>
            <a:r>
              <a:rPr lang="ko-KR" altLang="en-US" baseline="0" dirty="0"/>
              <a:t> → 이전 스텝이 다음 스텝에 영향을 줌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Bidirectional LSTM</a:t>
            </a:r>
            <a:r>
              <a:rPr lang="ko-KR" altLang="en-US" baseline="0" dirty="0"/>
              <a:t>은 역방향으로도 진행 → 현 시점보다 미래 시점인 데이터를 추론 할 수 있음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/>
              <a:t>정뱡향 뉴런과 역방향 뉴런을 </a:t>
            </a:r>
            <a:r>
              <a:rPr lang="en-US" altLang="ko-KR" baseline="0" dirty="0"/>
              <a:t>concatenation </a:t>
            </a:r>
            <a:r>
              <a:rPr lang="ko-KR" altLang="en-US" baseline="0" dirty="0"/>
              <a:t>→ 히든레이어 생성</a:t>
            </a:r>
            <a:endParaRPr lang="en-US" altLang="ko-KR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28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일반직인 </a:t>
            </a:r>
            <a:r>
              <a:rPr lang="en-US" altLang="ko-KR" dirty="0"/>
              <a:t>RNN (LSTM)</a:t>
            </a:r>
            <a:r>
              <a:rPr lang="ko-KR" altLang="en-US" dirty="0"/>
              <a:t>은 정방향으로 데이터 처리</a:t>
            </a:r>
            <a:r>
              <a:rPr lang="ko-KR" altLang="en-US" baseline="0" dirty="0"/>
              <a:t> → 이전 스텝이 다음 스텝에 영향을 줌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aseline="0" dirty="0"/>
              <a:t>Bidirectional LSTM</a:t>
            </a:r>
            <a:r>
              <a:rPr lang="ko-KR" altLang="en-US" baseline="0" dirty="0"/>
              <a:t>은 역방향으로도 진행 → 현 시점보다 미래 시점인 데이터를 추론 할 수 있음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/>
              <a:t>정뱡향 뉴런과 역방향 뉴런을 </a:t>
            </a:r>
            <a:r>
              <a:rPr lang="en-US" altLang="ko-KR" baseline="0" dirty="0"/>
              <a:t>concatenation </a:t>
            </a:r>
            <a:r>
              <a:rPr lang="ko-KR" altLang="en-US" baseline="0" dirty="0"/>
              <a:t>→ 히든레이어 생성</a:t>
            </a:r>
            <a:endParaRPr lang="en-US" altLang="ko-KR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29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445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82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LSTM</a:t>
            </a:r>
            <a:r>
              <a:rPr lang="ko-KR" altLang="en-US" dirty="0"/>
              <a:t>을 사용해 이전 스텝들이 다음 스텝에 영향을 줌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LSTM 2</a:t>
            </a:r>
            <a:r>
              <a:rPr lang="ko-KR" altLang="en-US" dirty="0"/>
              <a:t>개를 연결해서 훈련</a:t>
            </a:r>
            <a:r>
              <a:rPr lang="en-US" altLang="ko-KR" dirty="0"/>
              <a:t>/</a:t>
            </a:r>
            <a:r>
              <a:rPr lang="ko-KR" altLang="en-US" dirty="0"/>
              <a:t>예측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인코더 </a:t>
            </a:r>
            <a:r>
              <a:rPr lang="en-US" altLang="ko-KR" dirty="0"/>
              <a:t>&gt;&gt; Question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&gt;&gt; Answer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36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입력 받은 문자열을 인코더</a:t>
            </a:r>
            <a:r>
              <a:rPr lang="en-US" altLang="ko-KR" dirty="0"/>
              <a:t>(LSTM)</a:t>
            </a:r>
            <a:r>
              <a:rPr lang="ko-KR" altLang="en-US" dirty="0"/>
              <a:t>로 넣어 학습</a:t>
            </a:r>
            <a:r>
              <a:rPr lang="en-US" altLang="ko-KR" dirty="0"/>
              <a:t>,</a:t>
            </a:r>
            <a:r>
              <a:rPr lang="ko-KR" altLang="en-US" baseline="0" dirty="0"/>
              <a:t> 인코더 </a:t>
            </a:r>
            <a:r>
              <a:rPr lang="en-US" altLang="ko-KR" baseline="0" dirty="0"/>
              <a:t>state</a:t>
            </a:r>
            <a:r>
              <a:rPr lang="ko-KR" altLang="en-US" baseline="0" dirty="0"/>
              <a:t>와 마지막 셀 </a:t>
            </a:r>
            <a:r>
              <a:rPr lang="en-US" altLang="ko-KR" baseline="0" dirty="0"/>
              <a:t>state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디코더로</a:t>
            </a:r>
            <a:r>
              <a:rPr lang="ko-KR" altLang="en-US" baseline="0" dirty="0"/>
              <a:t> 보내고 </a:t>
            </a:r>
            <a:r>
              <a:rPr lang="ko-KR" altLang="en-US" baseline="0" dirty="0" err="1"/>
              <a:t>디코더는</a:t>
            </a:r>
            <a:r>
              <a:rPr lang="ko-KR" altLang="en-US" baseline="0" dirty="0"/>
              <a:t> 답을 예측</a:t>
            </a: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37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# </a:t>
            </a:r>
            <a:r>
              <a:rPr lang="ko-KR" altLang="en-US" dirty="0"/>
              <a:t>코퍼스 </a:t>
            </a:r>
            <a:r>
              <a:rPr lang="en-US" altLang="ko-KR" dirty="0"/>
              <a:t>: </a:t>
            </a:r>
            <a:r>
              <a:rPr lang="ko-KR" altLang="en-US" dirty="0"/>
              <a:t>조사나 연구 목적으로 수집된 텍스트 집합</a:t>
            </a: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형태소 분석과 불용어 처리 → 코퍼스에 자주 나타나는 단어로 학습</a:t>
            </a:r>
            <a:r>
              <a:rPr lang="en-US" altLang="ko-KR" dirty="0"/>
              <a:t>/</a:t>
            </a:r>
            <a:r>
              <a:rPr lang="ko-KR" altLang="en-US" dirty="0"/>
              <a:t>예측</a:t>
            </a:r>
            <a:r>
              <a:rPr lang="ko-KR" altLang="en-US" baseline="0" dirty="0"/>
              <a:t> 프로세스에 실제로 기여하지 않기 때문에 제거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/>
              <a:t>이후 워드임베딩</a:t>
            </a: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38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-</a:t>
            </a:r>
            <a:r>
              <a:rPr lang="en-US" altLang="ko-KR" baseline="0" dirty="0"/>
              <a:t> </a:t>
            </a:r>
            <a:r>
              <a:rPr lang="ko-KR" altLang="en-US" baseline="0" dirty="0"/>
              <a:t>자연어처리 </a:t>
            </a:r>
            <a:r>
              <a:rPr lang="ko-KR" altLang="en-US" b="1" baseline="0" dirty="0"/>
              <a:t>챗봇</a:t>
            </a:r>
            <a:endParaRPr lang="en-US" altLang="ko-KR" b="1" dirty="0"/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사용자들에게 간편하고 익숙한 채팅을 통해 빠른 여행 정보 제공을 목표로 개발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2589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# </a:t>
            </a:r>
            <a:r>
              <a:rPr lang="ko-KR" altLang="en-US" dirty="0"/>
              <a:t>코퍼스 </a:t>
            </a:r>
            <a:r>
              <a:rPr lang="en-US" altLang="ko-KR" dirty="0"/>
              <a:t>: </a:t>
            </a:r>
            <a:r>
              <a:rPr lang="ko-KR" altLang="en-US" dirty="0"/>
              <a:t>조사나 연구 목적으로 수집된 텍스트 집합</a:t>
            </a: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형태소 분석과 불용어 처리 → 코퍼스에 자주 나타나는 단어로 학습</a:t>
            </a:r>
            <a:r>
              <a:rPr lang="en-US" altLang="ko-KR" dirty="0"/>
              <a:t>/</a:t>
            </a:r>
            <a:r>
              <a:rPr lang="ko-KR" altLang="en-US" dirty="0"/>
              <a:t>예측</a:t>
            </a:r>
            <a:r>
              <a:rPr lang="ko-KR" altLang="en-US" baseline="0" dirty="0"/>
              <a:t> 프로세스에 실제로 기여하지 않기 때문에 제거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/>
              <a:t>이후 워드임베딩</a:t>
            </a: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45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# </a:t>
            </a:r>
            <a:r>
              <a:rPr lang="ko-KR" altLang="en-US" dirty="0"/>
              <a:t>코퍼스 </a:t>
            </a:r>
            <a:r>
              <a:rPr lang="en-US" altLang="ko-KR" dirty="0"/>
              <a:t>: </a:t>
            </a:r>
            <a:r>
              <a:rPr lang="ko-KR" altLang="en-US" dirty="0"/>
              <a:t>조사나 연구 목적으로 수집된 텍스트 집합</a:t>
            </a: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형태소 분석과 불용어 처리 → 코퍼스에 자주 나타나는 단어로 학습</a:t>
            </a:r>
            <a:r>
              <a:rPr lang="en-US" altLang="ko-KR" dirty="0"/>
              <a:t>/</a:t>
            </a:r>
            <a:r>
              <a:rPr lang="ko-KR" altLang="en-US" dirty="0"/>
              <a:t>예측</a:t>
            </a:r>
            <a:r>
              <a:rPr lang="ko-KR" altLang="en-US" baseline="0" dirty="0"/>
              <a:t> 프로세스에 실제로 기여하지 않기 때문에 제거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/>
              <a:t>이후 워드임베딩</a:t>
            </a: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46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# </a:t>
            </a:r>
            <a:r>
              <a:rPr lang="ko-KR" altLang="en-US" dirty="0"/>
              <a:t>코퍼스 </a:t>
            </a:r>
            <a:r>
              <a:rPr lang="en-US" altLang="ko-KR" dirty="0"/>
              <a:t>: </a:t>
            </a:r>
            <a:r>
              <a:rPr lang="ko-KR" altLang="en-US" dirty="0"/>
              <a:t>조사나 연구 목적으로 수집된 텍스트 집합</a:t>
            </a: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형태소 분석과 불용어 처리 → 코퍼스에 자주 나타나는 단어로 학습</a:t>
            </a:r>
            <a:r>
              <a:rPr lang="en-US" altLang="ko-KR" dirty="0"/>
              <a:t>/</a:t>
            </a:r>
            <a:r>
              <a:rPr lang="ko-KR" altLang="en-US" dirty="0"/>
              <a:t>예측</a:t>
            </a:r>
            <a:r>
              <a:rPr lang="ko-KR" altLang="en-US" baseline="0" dirty="0"/>
              <a:t> 프로세스에 실제로 기여하지 않기 때문에 제거</a:t>
            </a:r>
            <a:endParaRPr lang="en-US" altLang="ko-KR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baseline="0" dirty="0"/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aseline="0" dirty="0"/>
              <a:t>이후 워드임베딩</a:t>
            </a: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47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48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49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파이썬으로 서버사이드 프로그래밍 개발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자바로 안드로이드</a:t>
            </a:r>
            <a:r>
              <a:rPr lang="ko-KR" altLang="en-US" baseline="0" dirty="0"/>
              <a:t> 클라이언트 개발</a:t>
            </a:r>
            <a:endParaRPr lang="en-US" altLang="ko-KR" baseline="0" dirty="0"/>
          </a:p>
          <a:p>
            <a:pPr marL="0" indent="0">
              <a:buFontTx/>
              <a:buNone/>
            </a:pPr>
            <a:r>
              <a:rPr lang="en-US" altLang="ko-KR" baseline="0" dirty="0"/>
              <a:t>- HTML, CSS, JS</a:t>
            </a:r>
            <a:r>
              <a:rPr lang="ko-KR" altLang="en-US" baseline="0" dirty="0"/>
              <a:t>를 사용한 관리자 페이지</a:t>
            </a:r>
            <a:r>
              <a:rPr lang="en-US" altLang="ko-KR" baseline="0" dirty="0"/>
              <a:t>(</a:t>
            </a:r>
            <a:r>
              <a:rPr lang="ko-KR" altLang="en-US" baseline="0" dirty="0"/>
              <a:t>통계</a:t>
            </a:r>
            <a:r>
              <a:rPr lang="en-US" altLang="ko-KR" baseline="0" dirty="0"/>
              <a:t>/</a:t>
            </a:r>
            <a:r>
              <a:rPr lang="ko-KR" altLang="en-US" baseline="0" dirty="0"/>
              <a:t>사용자 관리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50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51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https://youtu.be/aikZXcpKetg</a:t>
            </a: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52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40162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53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툴 </a:t>
            </a:r>
            <a:r>
              <a:rPr lang="en-US" altLang="ko-KR" dirty="0"/>
              <a:t>: </a:t>
            </a:r>
            <a:r>
              <a:rPr lang="ko-KR" altLang="en-US" dirty="0"/>
              <a:t>비쥬얼스튜디오를 사용</a:t>
            </a:r>
            <a:endParaRPr lang="en-US" altLang="ko-KR" dirty="0"/>
          </a:p>
          <a:p>
            <a:r>
              <a:rPr lang="en-US" altLang="ko-KR" dirty="0"/>
              <a:t>API : </a:t>
            </a:r>
            <a:r>
              <a:rPr lang="ko-KR" altLang="en-US" dirty="0"/>
              <a:t>플라스크 </a:t>
            </a:r>
            <a:r>
              <a:rPr lang="en-US" altLang="ko-KR" dirty="0"/>
              <a:t>API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ko-KR" altLang="en-US" dirty="0"/>
              <a:t>케라스 </a:t>
            </a:r>
            <a:r>
              <a:rPr lang="en-US" altLang="ko-KR" dirty="0"/>
              <a:t>: </a:t>
            </a:r>
            <a:r>
              <a:rPr lang="ko-KR" altLang="en-US" dirty="0"/>
              <a:t>자연어 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서버사이드에서 작동하는 챗봇 비즈니스 로직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FC9F-1E3E-44BF-BA22-A809306AEC39}" type="slidenum">
              <a:rPr lang="ko-KR" altLang="en-US" smtClean="0"/>
              <a:t>9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4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69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5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0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6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0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57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68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4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8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AABF-FDC3-44AE-913E-A86C4331FEF5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0179-5805-46A6-9F8E-707F4888EC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8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ikZXcpKetg" TargetMode="External"/><Relationship Id="rId4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36512" y="0"/>
            <a:ext cx="9180512" cy="5143500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-291467" y="1895802"/>
            <a:ext cx="9435467" cy="110799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9524" y="1895802"/>
            <a:ext cx="73468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chemeClr val="tx1">
                    <a:alpha val="8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Trigo</a:t>
            </a:r>
            <a:endParaRPr lang="ko-KR" altLang="en-US" sz="6600" dirty="0">
              <a:solidFill>
                <a:schemeClr val="tx1">
                  <a:alpha val="8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2486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구성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상자 15"/>
          <p:cNvSpPr txBox="1">
            <a:spLocks/>
          </p:cNvSpPr>
          <p:nvPr/>
        </p:nvSpPr>
        <p:spPr>
          <a:xfrm>
            <a:off x="3238188" y="1421902"/>
            <a:ext cx="1512168" cy="481471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dirty="0">
                <a:solidFill>
                  <a:schemeClr val="accent1"/>
                </a:solidFill>
                <a:latin typeface="나눔고딕" charset="0"/>
                <a:ea typeface="나눔고딕" charset="0"/>
              </a:rPr>
              <a:t>160,032</a:t>
            </a:r>
            <a:r>
              <a:rPr lang="ko-KR" altLang="en-US" sz="1400" b="1" dirty="0">
                <a:solidFill>
                  <a:schemeClr val="accent1"/>
                </a:solidFill>
                <a:latin typeface="나눔고딕" charset="0"/>
                <a:ea typeface="나눔고딕" charset="0"/>
              </a:rPr>
              <a:t>개</a:t>
            </a:r>
          </a:p>
        </p:txBody>
      </p:sp>
      <p:sp>
        <p:nvSpPr>
          <p:cNvPr id="26" name="텍스트 상자 15"/>
          <p:cNvSpPr txBox="1">
            <a:spLocks/>
          </p:cNvSpPr>
          <p:nvPr/>
        </p:nvSpPr>
        <p:spPr>
          <a:xfrm>
            <a:off x="3238188" y="2316769"/>
            <a:ext cx="1512168" cy="481471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dirty="0">
                <a:solidFill>
                  <a:schemeClr val="accent1"/>
                </a:solidFill>
                <a:latin typeface="나눔고딕" charset="0"/>
                <a:ea typeface="나눔고딕" charset="0"/>
              </a:rPr>
              <a:t>487,072</a:t>
            </a:r>
            <a:r>
              <a:rPr lang="ko-KR" altLang="en-US" sz="1400" b="1" dirty="0">
                <a:solidFill>
                  <a:schemeClr val="accent1"/>
                </a:solidFill>
                <a:latin typeface="나눔고딕" charset="0"/>
                <a:ea typeface="나눔고딕" charset="0"/>
              </a:rPr>
              <a:t>개</a:t>
            </a:r>
          </a:p>
        </p:txBody>
      </p:sp>
      <p:sp>
        <p:nvSpPr>
          <p:cNvPr id="27" name="텍스트 상자 15"/>
          <p:cNvSpPr txBox="1">
            <a:spLocks/>
          </p:cNvSpPr>
          <p:nvPr/>
        </p:nvSpPr>
        <p:spPr>
          <a:xfrm>
            <a:off x="3238188" y="3211636"/>
            <a:ext cx="1512168" cy="481471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dirty="0">
                <a:solidFill>
                  <a:schemeClr val="accent1"/>
                </a:solidFill>
                <a:latin typeface="나눔고딕" charset="0"/>
                <a:ea typeface="나눔고딕" charset="0"/>
              </a:rPr>
              <a:t>11,824</a:t>
            </a:r>
            <a:r>
              <a:rPr lang="ko-KR" altLang="en-US" sz="1400" b="1" dirty="0">
                <a:solidFill>
                  <a:schemeClr val="accent1"/>
                </a:solidFill>
                <a:latin typeface="나눔고딕" charset="0"/>
                <a:ea typeface="나눔고딕" charset="0"/>
              </a:rPr>
              <a:t>개</a:t>
            </a:r>
          </a:p>
        </p:txBody>
      </p:sp>
      <p:sp>
        <p:nvSpPr>
          <p:cNvPr id="28" name="텍스트 상자 15"/>
          <p:cNvSpPr txBox="1">
            <a:spLocks/>
          </p:cNvSpPr>
          <p:nvPr/>
        </p:nvSpPr>
        <p:spPr>
          <a:xfrm>
            <a:off x="3238188" y="4333703"/>
            <a:ext cx="1512168" cy="481471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dirty="0">
                <a:solidFill>
                  <a:schemeClr val="accent2"/>
                </a:solidFill>
                <a:latin typeface="나눔고딕" charset="0"/>
                <a:ea typeface="나눔고딕" charset="0"/>
              </a:rPr>
              <a:t>2,096</a:t>
            </a:r>
            <a:r>
              <a:rPr lang="ko-KR" altLang="en-US" sz="1400" b="1" dirty="0">
                <a:solidFill>
                  <a:schemeClr val="accent2"/>
                </a:solidFill>
                <a:latin typeface="나눔고딕" charset="0"/>
                <a:ea typeface="나눔고딕" charset="0"/>
              </a:rPr>
              <a:t>개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43608" y="1433078"/>
            <a:ext cx="1994280" cy="4591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Intent Model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43608" y="2327945"/>
            <a:ext cx="1994280" cy="4591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Entity Model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43608" y="3222812"/>
            <a:ext cx="1994280" cy="4591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Seq2Seq Model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43608" y="4344880"/>
            <a:ext cx="1994280" cy="4591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Image Processing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94172" y="91556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훈련 데이터 수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07404" y="915566"/>
            <a:ext cx="66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모델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16016" y="2211710"/>
            <a:ext cx="158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단어사전 </a:t>
            </a:r>
            <a:endParaRPr lang="en-US" altLang="ko-KR" b="1" dirty="0" smtClean="0">
              <a:solidFill>
                <a:schemeClr val="accent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구성</a:t>
            </a:r>
            <a:endParaRPr lang="ko-KR" altLang="en-US" b="1" dirty="0">
              <a:solidFill>
                <a:schemeClr val="accent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16016" y="4389773"/>
            <a:ext cx="158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분류 가짓수</a:t>
            </a:r>
            <a:endParaRPr lang="ko-KR" altLang="en-US" b="1" dirty="0"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8" name="오른쪽 화살표 57"/>
          <p:cNvSpPr/>
          <p:nvPr/>
        </p:nvSpPr>
        <p:spPr>
          <a:xfrm>
            <a:off x="6372200" y="2327945"/>
            <a:ext cx="576064" cy="4591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6372200" y="1421902"/>
            <a:ext cx="576064" cy="4591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>
            <a:off x="6372200" y="3211636"/>
            <a:ext cx="576064" cy="45911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텍스트 상자 15"/>
          <p:cNvSpPr txBox="1">
            <a:spLocks/>
          </p:cNvSpPr>
          <p:nvPr/>
        </p:nvSpPr>
        <p:spPr>
          <a:xfrm>
            <a:off x="7164288" y="1421902"/>
            <a:ext cx="1512168" cy="481471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dirty="0" smtClean="0">
                <a:solidFill>
                  <a:schemeClr val="accent1"/>
                </a:solidFill>
                <a:latin typeface="나눔고딕" charset="0"/>
                <a:ea typeface="나눔고딕" charset="0"/>
              </a:rPr>
              <a:t>561</a:t>
            </a:r>
            <a:r>
              <a:rPr lang="ko-KR" altLang="en-US" sz="1400" b="1" dirty="0" smtClean="0">
                <a:solidFill>
                  <a:schemeClr val="accent1"/>
                </a:solidFill>
                <a:latin typeface="나눔고딕" charset="0"/>
                <a:ea typeface="나눔고딕" charset="0"/>
              </a:rPr>
              <a:t>개</a:t>
            </a:r>
            <a:endParaRPr lang="ko-KR" altLang="en-US" sz="1400" b="1" dirty="0">
              <a:solidFill>
                <a:schemeClr val="accent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2" name="텍스트 상자 15"/>
          <p:cNvSpPr txBox="1">
            <a:spLocks/>
          </p:cNvSpPr>
          <p:nvPr/>
        </p:nvSpPr>
        <p:spPr>
          <a:xfrm>
            <a:off x="7164288" y="2316768"/>
            <a:ext cx="1512168" cy="481471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dirty="0" smtClean="0">
                <a:solidFill>
                  <a:schemeClr val="accent1"/>
                </a:solidFill>
                <a:latin typeface="나눔고딕" charset="0"/>
                <a:ea typeface="나눔고딕" charset="0"/>
              </a:rPr>
              <a:t>1405</a:t>
            </a:r>
            <a:r>
              <a:rPr lang="ko-KR" altLang="en-US" sz="1400" b="1" dirty="0" smtClean="0">
                <a:solidFill>
                  <a:schemeClr val="accent1"/>
                </a:solidFill>
                <a:latin typeface="나눔고딕" charset="0"/>
                <a:ea typeface="나눔고딕" charset="0"/>
              </a:rPr>
              <a:t>개</a:t>
            </a:r>
            <a:endParaRPr lang="ko-KR" altLang="en-US" sz="1400" b="1" dirty="0">
              <a:solidFill>
                <a:schemeClr val="accent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3" name="텍스트 상자 15"/>
          <p:cNvSpPr txBox="1">
            <a:spLocks/>
          </p:cNvSpPr>
          <p:nvPr/>
        </p:nvSpPr>
        <p:spPr>
          <a:xfrm>
            <a:off x="7164288" y="3211635"/>
            <a:ext cx="1512168" cy="481471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dirty="0" smtClean="0">
                <a:solidFill>
                  <a:schemeClr val="accent1"/>
                </a:solidFill>
                <a:latin typeface="나눔고딕" charset="0"/>
                <a:ea typeface="나눔고딕" charset="0"/>
              </a:rPr>
              <a:t>11321</a:t>
            </a:r>
            <a:r>
              <a:rPr lang="ko-KR" altLang="en-US" sz="1400" b="1" dirty="0" smtClean="0">
                <a:solidFill>
                  <a:schemeClr val="accent1"/>
                </a:solidFill>
                <a:latin typeface="나눔고딕" charset="0"/>
                <a:ea typeface="나눔고딕" charset="0"/>
              </a:rPr>
              <a:t>개</a:t>
            </a:r>
            <a:endParaRPr lang="ko-KR" altLang="en-US" sz="1400" b="1" dirty="0">
              <a:solidFill>
                <a:schemeClr val="accent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4" name="오른쪽 화살표 63"/>
          <p:cNvSpPr/>
          <p:nvPr/>
        </p:nvSpPr>
        <p:spPr>
          <a:xfrm>
            <a:off x="6372200" y="4344880"/>
            <a:ext cx="576064" cy="45911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텍스트 상자 15"/>
          <p:cNvSpPr txBox="1">
            <a:spLocks/>
          </p:cNvSpPr>
          <p:nvPr/>
        </p:nvSpPr>
        <p:spPr>
          <a:xfrm>
            <a:off x="7164288" y="4333702"/>
            <a:ext cx="1512168" cy="481471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나눔고딕" charset="0"/>
                <a:ea typeface="나눔고딕" charset="0"/>
              </a:rPr>
              <a:t>27</a:t>
            </a:r>
            <a:r>
              <a:rPr lang="ko-KR" altLang="en-US" sz="1400" b="1" dirty="0" smtClean="0">
                <a:solidFill>
                  <a:schemeClr val="accent2"/>
                </a:solidFill>
                <a:latin typeface="나눔고딕" charset="0"/>
                <a:ea typeface="나눔고딕" charset="0"/>
              </a:rPr>
              <a:t>개</a:t>
            </a:r>
            <a:endParaRPr lang="ko-KR" altLang="en-US" sz="1400" b="1" dirty="0">
              <a:solidFill>
                <a:schemeClr val="accent2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013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전처리에 적용한 기술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112328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데이터 전처리에 적용한 기술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0644" y="112229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모델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6016" y="336750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Word2Vec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218830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FastText</a:t>
            </a:r>
            <a:endParaRPr lang="ko-KR" altLang="en-US" sz="1600" b="1" dirty="0"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1779662"/>
            <a:ext cx="1606120" cy="4591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Intent Model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7624" y="2355726"/>
            <a:ext cx="1606120" cy="4591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Entity Model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91830"/>
            <a:ext cx="1606120" cy="45911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Seq2Seq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5976" y="4105404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  <a:latin typeface="나눔스퀘어 ExtraBold" pitchFamily="50" charset="-127"/>
                <a:ea typeface="나눔스퀘어 ExtraBold" pitchFamily="50" charset="-127"/>
              </a:rPr>
              <a:t>Image Processing</a:t>
            </a:r>
            <a:endParaRPr lang="ko-KR" altLang="en-US" sz="1600" b="1" dirty="0">
              <a:solidFill>
                <a:schemeClr val="tx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87624" y="4056848"/>
            <a:ext cx="1606120" cy="4591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Image Processing Model</a:t>
            </a:r>
          </a:p>
        </p:txBody>
      </p:sp>
    </p:spTree>
    <p:extLst>
      <p:ext uri="{BB962C8B-B14F-4D97-AF65-F5344CB8AC3E}">
        <p14:creationId xmlns:p14="http://schemas.microsoft.com/office/powerpoint/2010/main" val="1067956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구성에 적용한 기술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0644" y="112229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모델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9912" y="3367500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RNN (Bidirectional LSTM) + CRF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1779662"/>
            <a:ext cx="1606120" cy="4591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Intent Model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7624" y="2355726"/>
            <a:ext cx="1606120" cy="4591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Image Processing Model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7624" y="3291830"/>
            <a:ext cx="1606120" cy="45911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Entity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16016" y="4132518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  <a:latin typeface="나눔스퀘어 ExtraBold" pitchFamily="50" charset="-127"/>
                <a:ea typeface="나눔스퀘어 ExtraBold" pitchFamily="50" charset="-127"/>
              </a:rPr>
              <a:t>RNN(LSTM)</a:t>
            </a:r>
            <a:endParaRPr lang="ko-KR" altLang="en-US" sz="1600" b="1" dirty="0">
              <a:solidFill>
                <a:schemeClr val="tx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87624" y="4056848"/>
            <a:ext cx="1606120" cy="4591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Seq2Seq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23928" y="112328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모델 구성에 적용한 기술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16016" y="2055968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CNN (Conv2d)</a:t>
            </a:r>
            <a:endParaRPr lang="ko-KR" altLang="en-US" sz="1600" b="1" dirty="0"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0859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개선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" y="0"/>
            <a:ext cx="2411760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0" y="2322"/>
            <a:ext cx="9143999" cy="5143500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-291467" y="2156252"/>
            <a:ext cx="9435467" cy="84754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6512" y="2156252"/>
            <a:ext cx="7346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dirty="0">
                <a:solidFill>
                  <a:schemeClr val="tx1">
                    <a:alpha val="8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챗봇 비즈니스 로직</a:t>
            </a:r>
          </a:p>
        </p:txBody>
      </p:sp>
    </p:spTree>
    <p:extLst>
      <p:ext uri="{BB962C8B-B14F-4D97-AF65-F5344CB8AC3E}">
        <p14:creationId xmlns:p14="http://schemas.microsoft.com/office/powerpoint/2010/main" val="9370446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/>
          <p:cNvSpPr/>
          <p:nvPr/>
        </p:nvSpPr>
        <p:spPr>
          <a:xfrm>
            <a:off x="3052331" y="1191586"/>
            <a:ext cx="3823925" cy="3108355"/>
          </a:xfrm>
          <a:prstGeom prst="roundRect">
            <a:avLst>
              <a:gd name="adj" fmla="val 10655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비즈니스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43608" y="2220520"/>
            <a:ext cx="900000" cy="915415"/>
            <a:chOff x="2627784" y="2218218"/>
            <a:chExt cx="900000" cy="91541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3077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4608104" y="864247"/>
            <a:ext cx="900000" cy="915415"/>
            <a:chOff x="5310008" y="2220304"/>
            <a:chExt cx="900000" cy="915415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9218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139971" y="1419622"/>
            <a:ext cx="601176" cy="937789"/>
            <a:chOff x="7447902" y="2249792"/>
            <a:chExt cx="601176" cy="937789"/>
          </a:xfrm>
        </p:grpSpPr>
        <p:sp>
          <p:nvSpPr>
            <p:cNvPr id="36" name="타원 35"/>
            <p:cNvSpPr/>
            <p:nvPr/>
          </p:nvSpPr>
          <p:spPr>
            <a:xfrm>
              <a:off x="7447902" y="2249792"/>
              <a:ext cx="601176" cy="57606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3083" name="Picture 11" descr="D:\AI공부\Project\Icon\icons8-search-database-1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490" y="235782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7536733" y="287980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DB</a:t>
              </a:r>
              <a:endPara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04670" y="2209333"/>
            <a:ext cx="789102" cy="680260"/>
            <a:chOff x="5433110" y="1354416"/>
            <a:chExt cx="789102" cy="680260"/>
          </a:xfrm>
        </p:grpSpPr>
        <p:sp>
          <p:nvSpPr>
            <p:cNvPr id="91" name="육각형 90"/>
            <p:cNvSpPr/>
            <p:nvPr/>
          </p:nvSpPr>
          <p:spPr>
            <a:xfrm>
              <a:off x="5433110" y="1354416"/>
              <a:ext cx="789102" cy="680260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Picture 13" descr="D:\AI공부\Project\Icon\operati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9661" y="1496546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4649876" y="2215931"/>
            <a:ext cx="789102" cy="680260"/>
            <a:chOff x="4644008" y="2504241"/>
            <a:chExt cx="789102" cy="680260"/>
          </a:xfrm>
        </p:grpSpPr>
        <p:sp>
          <p:nvSpPr>
            <p:cNvPr id="90" name="육각형 89"/>
            <p:cNvSpPr/>
            <p:nvPr/>
          </p:nvSpPr>
          <p:spPr>
            <a:xfrm>
              <a:off x="4644008" y="2504241"/>
              <a:ext cx="789102" cy="680260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Picture 7" descr="D:\AI공부\Project\Icon\icons8-learning-1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59" y="266437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3220887" y="1707654"/>
            <a:ext cx="1027178" cy="2005191"/>
            <a:chOff x="2716831" y="1828260"/>
            <a:chExt cx="1027178" cy="2005191"/>
          </a:xfrm>
        </p:grpSpPr>
        <p:grpSp>
          <p:nvGrpSpPr>
            <p:cNvPr id="20" name="그룹 19"/>
            <p:cNvGrpSpPr/>
            <p:nvPr/>
          </p:nvGrpSpPr>
          <p:grpSpPr>
            <a:xfrm>
              <a:off x="2835869" y="1828260"/>
              <a:ext cx="789102" cy="980307"/>
              <a:chOff x="2843808" y="1828260"/>
              <a:chExt cx="789102" cy="980307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843808" y="1828260"/>
                <a:ext cx="789102" cy="680260"/>
                <a:chOff x="2752960" y="1212286"/>
                <a:chExt cx="789102" cy="680260"/>
              </a:xfrm>
            </p:grpSpPr>
            <p:sp>
              <p:nvSpPr>
                <p:cNvPr id="88" name="육각형 87"/>
                <p:cNvSpPr/>
                <p:nvPr/>
              </p:nvSpPr>
              <p:spPr>
                <a:xfrm>
                  <a:off x="2752960" y="1212286"/>
                  <a:ext cx="789102" cy="680260"/>
                </a:xfrm>
                <a:prstGeom prst="hexago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4" name="Picture 2" descr="D:\AI공부\Project\img\image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511" y="1360846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2" name="TextBox 91"/>
              <p:cNvSpPr txBox="1"/>
              <p:nvPr/>
            </p:nvSpPr>
            <p:spPr>
              <a:xfrm>
                <a:off x="3006565" y="2531568"/>
                <a:ext cx="4635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accent3">
                        <a:lumMod val="50000"/>
                      </a:schemeClr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영상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716831" y="2850993"/>
              <a:ext cx="1027178" cy="982458"/>
              <a:chOff x="2716831" y="2850993"/>
              <a:chExt cx="1027178" cy="98245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835869" y="2850993"/>
                <a:ext cx="789102" cy="680260"/>
                <a:chOff x="3418584" y="2556994"/>
                <a:chExt cx="789102" cy="680260"/>
              </a:xfrm>
            </p:grpSpPr>
            <p:sp>
              <p:nvSpPr>
                <p:cNvPr id="89" name="육각형 88"/>
                <p:cNvSpPr/>
                <p:nvPr/>
              </p:nvSpPr>
              <p:spPr>
                <a:xfrm>
                  <a:off x="3418584" y="2556994"/>
                  <a:ext cx="789102" cy="680260"/>
                </a:xfrm>
                <a:prstGeom prst="hexago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9" name="Picture 6" descr="D:\AI공부\Project\Icon\icons8-language-100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33135" y="2717124"/>
                  <a:ext cx="360000" cy="36000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3" name="TextBox 92"/>
              <p:cNvSpPr txBox="1"/>
              <p:nvPr/>
            </p:nvSpPr>
            <p:spPr>
              <a:xfrm>
                <a:off x="2716831" y="3556452"/>
                <a:ext cx="10271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accent3">
                        <a:lumMod val="50000"/>
                      </a:schemeClr>
                    </a:solidFill>
                    <a:latin typeface="나눔스퀘어 ExtraBold" pitchFamily="50" charset="-127"/>
                    <a:ea typeface="나눔스퀘어 ExtraBold" pitchFamily="50" charset="-127"/>
                  </a:rPr>
                  <a:t>자연어</a:t>
                </a:r>
              </a:p>
            </p:txBody>
          </p:sp>
        </p:grpSp>
      </p:grpSp>
      <p:sp>
        <p:nvSpPr>
          <p:cNvPr id="95" name="모서리가 둥근 직사각형 94"/>
          <p:cNvSpPr/>
          <p:nvPr/>
        </p:nvSpPr>
        <p:spPr>
          <a:xfrm>
            <a:off x="3204731" y="1415994"/>
            <a:ext cx="1079237" cy="2331294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406757" y="379588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전처리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673172" y="293201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기계학습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727966" y="2931790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시나리오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2051720" y="2263696"/>
            <a:ext cx="864096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오른쪽 화살표 99"/>
          <p:cNvSpPr/>
          <p:nvPr/>
        </p:nvSpPr>
        <p:spPr>
          <a:xfrm>
            <a:off x="7082147" y="1563638"/>
            <a:ext cx="792088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오른쪽 화살표 101"/>
          <p:cNvSpPr/>
          <p:nvPr/>
        </p:nvSpPr>
        <p:spPr>
          <a:xfrm flipH="1">
            <a:off x="7082147" y="1835981"/>
            <a:ext cx="792088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오른쪽 화살표 102"/>
          <p:cNvSpPr/>
          <p:nvPr/>
        </p:nvSpPr>
        <p:spPr>
          <a:xfrm flipH="1">
            <a:off x="2051720" y="2556061"/>
            <a:ext cx="864096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998772" y="3147814"/>
            <a:ext cx="883575" cy="936104"/>
            <a:chOff x="7740352" y="2643758"/>
            <a:chExt cx="883575" cy="936104"/>
          </a:xfrm>
        </p:grpSpPr>
        <p:grpSp>
          <p:nvGrpSpPr>
            <p:cNvPr id="26" name="그룹 25"/>
            <p:cNvGrpSpPr/>
            <p:nvPr/>
          </p:nvGrpSpPr>
          <p:grpSpPr>
            <a:xfrm>
              <a:off x="7881551" y="2643758"/>
              <a:ext cx="601176" cy="576064"/>
              <a:chOff x="7931264" y="2421192"/>
              <a:chExt cx="601176" cy="576064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7931264" y="2421192"/>
                <a:ext cx="601176" cy="576064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5" name="Picture 12" descr="D:\AI공부\Project\Icon\icons8-api-100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3852" y="2507308"/>
                <a:ext cx="396000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TextBox 105"/>
            <p:cNvSpPr txBox="1"/>
            <p:nvPr/>
          </p:nvSpPr>
          <p:spPr>
            <a:xfrm>
              <a:off x="7740352" y="3272085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accent3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웹 </a:t>
              </a:r>
              <a:r>
                <a:rPr lang="ko-KR" altLang="en-US" sz="1400" b="1" dirty="0" err="1">
                  <a:solidFill>
                    <a:schemeClr val="accent3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크롤링</a:t>
              </a:r>
              <a:endPara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227929" y="197594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질문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222432" y="2768029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답변</a:t>
            </a:r>
          </a:p>
        </p:txBody>
      </p:sp>
      <p:sp>
        <p:nvSpPr>
          <p:cNvPr id="109" name="오른쪽 화살표 108"/>
          <p:cNvSpPr/>
          <p:nvPr/>
        </p:nvSpPr>
        <p:spPr>
          <a:xfrm>
            <a:off x="7082147" y="3363838"/>
            <a:ext cx="792088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오른쪽 화살표 109"/>
          <p:cNvSpPr/>
          <p:nvPr/>
        </p:nvSpPr>
        <p:spPr>
          <a:xfrm flipH="1">
            <a:off x="7082147" y="3636181"/>
            <a:ext cx="792088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7218540" y="307580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검색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040215" y="3848149"/>
            <a:ext cx="88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검색 결과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884332" y="2047949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영상처리 답변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/>
            </a:r>
            <a:b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</a:b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통계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Data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141926" y="1275606"/>
            <a:ext cx="710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Query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152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비즈니스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71600" y="2370087"/>
            <a:ext cx="900000" cy="915415"/>
            <a:chOff x="2627784" y="2218218"/>
            <a:chExt cx="900000" cy="91541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3077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6853960" y="1275606"/>
            <a:ext cx="601176" cy="883841"/>
            <a:chOff x="7447902" y="2249792"/>
            <a:chExt cx="601176" cy="883841"/>
          </a:xfrm>
        </p:grpSpPr>
        <p:sp>
          <p:nvSpPr>
            <p:cNvPr id="36" name="타원 35"/>
            <p:cNvSpPr/>
            <p:nvPr/>
          </p:nvSpPr>
          <p:spPr>
            <a:xfrm>
              <a:off x="7447902" y="2249792"/>
              <a:ext cx="601176" cy="57606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3083" name="Picture 11" descr="D:\AI공부\Project\Icon\icons8-search-database-10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490" y="235782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7536733" y="2825856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DB</a:t>
              </a:r>
              <a:endPara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91157" y="3954929"/>
            <a:ext cx="920445" cy="980307"/>
            <a:chOff x="2778139" y="1828260"/>
            <a:chExt cx="920445" cy="980307"/>
          </a:xfrm>
        </p:grpSpPr>
        <p:grpSp>
          <p:nvGrpSpPr>
            <p:cNvPr id="15" name="그룹 14"/>
            <p:cNvGrpSpPr/>
            <p:nvPr/>
          </p:nvGrpSpPr>
          <p:grpSpPr>
            <a:xfrm>
              <a:off x="2843808" y="1828260"/>
              <a:ext cx="789102" cy="680260"/>
              <a:chOff x="2752960" y="1212286"/>
              <a:chExt cx="789102" cy="680260"/>
            </a:xfrm>
          </p:grpSpPr>
          <p:sp>
            <p:nvSpPr>
              <p:cNvPr id="88" name="육각형 87"/>
              <p:cNvSpPr/>
              <p:nvPr/>
            </p:nvSpPr>
            <p:spPr>
              <a:xfrm>
                <a:off x="2752960" y="1212286"/>
                <a:ext cx="789102" cy="680260"/>
              </a:xfrm>
              <a:prstGeom prst="hexag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4" name="Picture 2" descr="D:\AI공부\Project\img\imag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511" y="1360846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2" name="TextBox 91"/>
            <p:cNvSpPr txBox="1"/>
            <p:nvPr/>
          </p:nvSpPr>
          <p:spPr>
            <a:xfrm>
              <a:off x="2778139" y="2531568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이미지 처리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37790" y="1661300"/>
            <a:ext cx="1027178" cy="982458"/>
            <a:chOff x="2716831" y="2850993"/>
            <a:chExt cx="1027178" cy="982458"/>
          </a:xfrm>
        </p:grpSpPr>
        <p:grpSp>
          <p:nvGrpSpPr>
            <p:cNvPr id="12" name="그룹 11"/>
            <p:cNvGrpSpPr/>
            <p:nvPr/>
          </p:nvGrpSpPr>
          <p:grpSpPr>
            <a:xfrm>
              <a:off x="2835869" y="2850993"/>
              <a:ext cx="789102" cy="680260"/>
              <a:chOff x="3418584" y="2556994"/>
              <a:chExt cx="789102" cy="680260"/>
            </a:xfrm>
          </p:grpSpPr>
          <p:sp>
            <p:nvSpPr>
              <p:cNvPr id="89" name="육각형 88"/>
              <p:cNvSpPr/>
              <p:nvPr/>
            </p:nvSpPr>
            <p:spPr>
              <a:xfrm>
                <a:off x="3418584" y="2556994"/>
                <a:ext cx="789102" cy="680260"/>
              </a:xfrm>
              <a:prstGeom prst="hexag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Picture 6" descr="D:\AI공부\Project\Icon\icons8-language-100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3135" y="2717124"/>
                <a:ext cx="360000" cy="36000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2716831" y="3556452"/>
              <a:ext cx="1027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자연어 처리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865449" y="1657714"/>
            <a:ext cx="789102" cy="999456"/>
            <a:chOff x="5704670" y="2209333"/>
            <a:chExt cx="789102" cy="999456"/>
          </a:xfrm>
        </p:grpSpPr>
        <p:grpSp>
          <p:nvGrpSpPr>
            <p:cNvPr id="14" name="그룹 13"/>
            <p:cNvGrpSpPr/>
            <p:nvPr/>
          </p:nvGrpSpPr>
          <p:grpSpPr>
            <a:xfrm>
              <a:off x="5704670" y="2209333"/>
              <a:ext cx="789102" cy="680260"/>
              <a:chOff x="5433110" y="1354416"/>
              <a:chExt cx="789102" cy="680260"/>
            </a:xfrm>
          </p:grpSpPr>
          <p:sp>
            <p:nvSpPr>
              <p:cNvPr id="91" name="육각형 90"/>
              <p:cNvSpPr/>
              <p:nvPr/>
            </p:nvSpPr>
            <p:spPr>
              <a:xfrm>
                <a:off x="5433110" y="1354416"/>
                <a:ext cx="789102" cy="680260"/>
              </a:xfrm>
              <a:prstGeom prst="hexag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7" name="Picture 13" descr="D:\AI공부\Project\Icon\operation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9661" y="1496546"/>
                <a:ext cx="396000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9" name="TextBox 98"/>
            <p:cNvSpPr txBox="1"/>
            <p:nvPr/>
          </p:nvSpPr>
          <p:spPr>
            <a:xfrm>
              <a:off x="5727966" y="2931790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시나리오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712761" y="2135540"/>
            <a:ext cx="883575" cy="868258"/>
            <a:chOff x="7740352" y="2643758"/>
            <a:chExt cx="883575" cy="868258"/>
          </a:xfrm>
        </p:grpSpPr>
        <p:grpSp>
          <p:nvGrpSpPr>
            <p:cNvPr id="26" name="그룹 25"/>
            <p:cNvGrpSpPr/>
            <p:nvPr/>
          </p:nvGrpSpPr>
          <p:grpSpPr>
            <a:xfrm>
              <a:off x="7881551" y="2643758"/>
              <a:ext cx="601176" cy="576064"/>
              <a:chOff x="7931264" y="2421192"/>
              <a:chExt cx="601176" cy="576064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7931264" y="2421192"/>
                <a:ext cx="601176" cy="57606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5" name="Picture 12" descr="D:\AI공부\Project\Icon\icons8-api-100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3852" y="2507308"/>
                <a:ext cx="396000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TextBox 105"/>
            <p:cNvSpPr txBox="1"/>
            <p:nvPr/>
          </p:nvSpPr>
          <p:spPr>
            <a:xfrm>
              <a:off x="7740352" y="3204239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3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웹 크롤링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617910" y="1659582"/>
            <a:ext cx="789102" cy="993085"/>
            <a:chOff x="4649876" y="2215931"/>
            <a:chExt cx="789102" cy="993085"/>
          </a:xfrm>
        </p:grpSpPr>
        <p:grpSp>
          <p:nvGrpSpPr>
            <p:cNvPr id="61" name="그룹 60"/>
            <p:cNvGrpSpPr/>
            <p:nvPr/>
          </p:nvGrpSpPr>
          <p:grpSpPr>
            <a:xfrm>
              <a:off x="4649876" y="2215931"/>
              <a:ext cx="789102" cy="680260"/>
              <a:chOff x="4644008" y="2504241"/>
              <a:chExt cx="789102" cy="680260"/>
            </a:xfrm>
          </p:grpSpPr>
          <p:sp>
            <p:nvSpPr>
              <p:cNvPr id="63" name="육각형 62"/>
              <p:cNvSpPr/>
              <p:nvPr/>
            </p:nvSpPr>
            <p:spPr>
              <a:xfrm>
                <a:off x="4644008" y="2504241"/>
                <a:ext cx="789102" cy="680260"/>
              </a:xfrm>
              <a:prstGeom prst="hexag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7" descr="D:\AI공부\Project\Icon\icons8-learning-10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8559" y="2664371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TextBox 61"/>
            <p:cNvSpPr txBox="1"/>
            <p:nvPr/>
          </p:nvSpPr>
          <p:spPr>
            <a:xfrm>
              <a:off x="4653939" y="293201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의도 파악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702878" y="1657714"/>
            <a:ext cx="920445" cy="993085"/>
            <a:chOff x="4584209" y="2215931"/>
            <a:chExt cx="920445" cy="993085"/>
          </a:xfrm>
        </p:grpSpPr>
        <p:grpSp>
          <p:nvGrpSpPr>
            <p:cNvPr id="71" name="그룹 70"/>
            <p:cNvGrpSpPr/>
            <p:nvPr/>
          </p:nvGrpSpPr>
          <p:grpSpPr>
            <a:xfrm>
              <a:off x="4649876" y="2215931"/>
              <a:ext cx="789102" cy="680260"/>
              <a:chOff x="4644008" y="2504241"/>
              <a:chExt cx="789102" cy="680260"/>
            </a:xfrm>
          </p:grpSpPr>
          <p:sp>
            <p:nvSpPr>
              <p:cNvPr id="76" name="육각형 75"/>
              <p:cNvSpPr/>
              <p:nvPr/>
            </p:nvSpPr>
            <p:spPr>
              <a:xfrm>
                <a:off x="4644008" y="2504241"/>
                <a:ext cx="789102" cy="680260"/>
              </a:xfrm>
              <a:prstGeom prst="hexag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7" name="Picture 7" descr="D:\AI공부\Project\Icon\icons8-learning-10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8559" y="2664371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Box 73"/>
            <p:cNvSpPr txBox="1"/>
            <p:nvPr/>
          </p:nvSpPr>
          <p:spPr>
            <a:xfrm>
              <a:off x="4584209" y="293201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개체명 인식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742151" y="2788058"/>
            <a:ext cx="841898" cy="993085"/>
            <a:chOff x="4623480" y="2215931"/>
            <a:chExt cx="841898" cy="993085"/>
          </a:xfrm>
        </p:grpSpPr>
        <p:grpSp>
          <p:nvGrpSpPr>
            <p:cNvPr id="80" name="그룹 79"/>
            <p:cNvGrpSpPr/>
            <p:nvPr/>
          </p:nvGrpSpPr>
          <p:grpSpPr>
            <a:xfrm>
              <a:off x="4649876" y="2215931"/>
              <a:ext cx="789102" cy="680260"/>
              <a:chOff x="4644008" y="2504241"/>
              <a:chExt cx="789102" cy="680260"/>
            </a:xfrm>
          </p:grpSpPr>
          <p:sp>
            <p:nvSpPr>
              <p:cNvPr id="83" name="육각형 82"/>
              <p:cNvSpPr/>
              <p:nvPr/>
            </p:nvSpPr>
            <p:spPr>
              <a:xfrm>
                <a:off x="4644008" y="2504241"/>
                <a:ext cx="789102" cy="680260"/>
              </a:xfrm>
              <a:prstGeom prst="hexag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5" name="Picture 7" descr="D:\AI공부\Project\Icon\icons8-learning-10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8559" y="2664371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1" name="TextBox 80"/>
            <p:cNvSpPr txBox="1"/>
            <p:nvPr/>
          </p:nvSpPr>
          <p:spPr>
            <a:xfrm>
              <a:off x="4623480" y="2932017"/>
              <a:ext cx="841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Seq2Seq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cxnSp>
        <p:nvCxnSpPr>
          <p:cNvPr id="19" name="직선 연결선 18"/>
          <p:cNvCxnSpPr>
            <a:stCxn id="22" idx="3"/>
            <a:endCxn id="88" idx="3"/>
          </p:cNvCxnSpPr>
          <p:nvPr/>
        </p:nvCxnSpPr>
        <p:spPr>
          <a:xfrm>
            <a:off x="1871600" y="2658087"/>
            <a:ext cx="785226" cy="163697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22" idx="3"/>
            <a:endCxn id="89" idx="3"/>
          </p:cNvCxnSpPr>
          <p:nvPr/>
        </p:nvCxnSpPr>
        <p:spPr>
          <a:xfrm flipV="1">
            <a:off x="1871600" y="2001430"/>
            <a:ext cx="785228" cy="656657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89" idx="0"/>
            <a:endCxn id="63" idx="3"/>
          </p:cNvCxnSpPr>
          <p:nvPr/>
        </p:nvCxnSpPr>
        <p:spPr>
          <a:xfrm flipV="1">
            <a:off x="3445930" y="1999712"/>
            <a:ext cx="171980" cy="1718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63" idx="0"/>
            <a:endCxn id="76" idx="3"/>
          </p:cNvCxnSpPr>
          <p:nvPr/>
        </p:nvCxnSpPr>
        <p:spPr>
          <a:xfrm flipV="1">
            <a:off x="4407012" y="1997844"/>
            <a:ext cx="361533" cy="1868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76" idx="0"/>
            <a:endCxn id="91" idx="3"/>
          </p:cNvCxnSpPr>
          <p:nvPr/>
        </p:nvCxnSpPr>
        <p:spPr>
          <a:xfrm>
            <a:off x="5557647" y="1997844"/>
            <a:ext cx="307802" cy="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stCxn id="63" idx="0"/>
            <a:endCxn id="83" idx="3"/>
          </p:cNvCxnSpPr>
          <p:nvPr/>
        </p:nvCxnSpPr>
        <p:spPr>
          <a:xfrm>
            <a:off x="4407012" y="1999712"/>
            <a:ext cx="361535" cy="1128476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>
            <a:stCxn id="91" idx="0"/>
            <a:endCxn id="36" idx="2"/>
          </p:cNvCxnSpPr>
          <p:nvPr/>
        </p:nvCxnSpPr>
        <p:spPr>
          <a:xfrm flipV="1">
            <a:off x="6654551" y="1563638"/>
            <a:ext cx="199409" cy="434206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91" idx="0"/>
            <a:endCxn id="104" idx="2"/>
          </p:cNvCxnSpPr>
          <p:nvPr/>
        </p:nvCxnSpPr>
        <p:spPr>
          <a:xfrm>
            <a:off x="6654551" y="1997844"/>
            <a:ext cx="199409" cy="425728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stCxn id="36" idx="6"/>
            <a:endCxn id="55" idx="2"/>
          </p:cNvCxnSpPr>
          <p:nvPr/>
        </p:nvCxnSpPr>
        <p:spPr>
          <a:xfrm>
            <a:off x="7455136" y="1563638"/>
            <a:ext cx="861280" cy="1649645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stCxn id="104" idx="6"/>
            <a:endCxn id="55" idx="2"/>
          </p:cNvCxnSpPr>
          <p:nvPr/>
        </p:nvCxnSpPr>
        <p:spPr>
          <a:xfrm>
            <a:off x="7455136" y="2423572"/>
            <a:ext cx="861280" cy="78971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8316416" y="2925251"/>
            <a:ext cx="601176" cy="958226"/>
            <a:chOff x="8038664" y="2355726"/>
            <a:chExt cx="601176" cy="958226"/>
          </a:xfrm>
        </p:grpSpPr>
        <p:grpSp>
          <p:nvGrpSpPr>
            <p:cNvPr id="4" name="그룹 3"/>
            <p:cNvGrpSpPr/>
            <p:nvPr/>
          </p:nvGrpSpPr>
          <p:grpSpPr>
            <a:xfrm>
              <a:off x="8038664" y="2355726"/>
              <a:ext cx="601176" cy="576064"/>
              <a:chOff x="7092280" y="2312471"/>
              <a:chExt cx="601176" cy="576064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7092280" y="2312471"/>
                <a:ext cx="601176" cy="57606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6" name="Picture 10" descr="D:\AI공부\Project\Icon\icons8-talk-160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844" y="2384479"/>
                <a:ext cx="432048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6" name="TextBox 125"/>
            <p:cNvSpPr txBox="1"/>
            <p:nvPr/>
          </p:nvSpPr>
          <p:spPr>
            <a:xfrm>
              <a:off x="8083413" y="3006175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3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답변</a:t>
              </a:r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6851144" y="4027209"/>
            <a:ext cx="601176" cy="863824"/>
            <a:chOff x="7447902" y="2249792"/>
            <a:chExt cx="601176" cy="863824"/>
          </a:xfrm>
        </p:grpSpPr>
        <p:sp>
          <p:nvSpPr>
            <p:cNvPr id="129" name="타원 128"/>
            <p:cNvSpPr/>
            <p:nvPr/>
          </p:nvSpPr>
          <p:spPr>
            <a:xfrm>
              <a:off x="7447902" y="2249792"/>
              <a:ext cx="601176" cy="57606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130" name="Picture 11" descr="D:\AI공부\Project\Icon\icons8-search-database-10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490" y="235782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/>
            <p:cNvSpPr txBox="1"/>
            <p:nvPr/>
          </p:nvSpPr>
          <p:spPr>
            <a:xfrm>
              <a:off x="7536733" y="2805839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DB</a:t>
              </a:r>
              <a:endPara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cxnSp>
        <p:nvCxnSpPr>
          <p:cNvPr id="132" name="직선 연결선 131"/>
          <p:cNvCxnSpPr>
            <a:stCxn id="142" idx="0"/>
            <a:endCxn id="129" idx="2"/>
          </p:cNvCxnSpPr>
          <p:nvPr/>
        </p:nvCxnSpPr>
        <p:spPr>
          <a:xfrm>
            <a:off x="5557651" y="4295059"/>
            <a:ext cx="1293493" cy="20182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stCxn id="129" idx="6"/>
            <a:endCxn id="55" idx="2"/>
          </p:cNvCxnSpPr>
          <p:nvPr/>
        </p:nvCxnSpPr>
        <p:spPr>
          <a:xfrm flipV="1">
            <a:off x="7452320" y="3213283"/>
            <a:ext cx="864096" cy="1101958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/>
          <p:cNvGrpSpPr/>
          <p:nvPr/>
        </p:nvGrpSpPr>
        <p:grpSpPr>
          <a:xfrm>
            <a:off x="4768549" y="3954929"/>
            <a:ext cx="789102" cy="993085"/>
            <a:chOff x="4649876" y="2215931"/>
            <a:chExt cx="789102" cy="993085"/>
          </a:xfrm>
        </p:grpSpPr>
        <p:grpSp>
          <p:nvGrpSpPr>
            <p:cNvPr id="140" name="그룹 139"/>
            <p:cNvGrpSpPr/>
            <p:nvPr/>
          </p:nvGrpSpPr>
          <p:grpSpPr>
            <a:xfrm>
              <a:off x="4649876" y="2215931"/>
              <a:ext cx="789102" cy="680260"/>
              <a:chOff x="4644008" y="2504241"/>
              <a:chExt cx="789102" cy="680260"/>
            </a:xfrm>
          </p:grpSpPr>
          <p:sp>
            <p:nvSpPr>
              <p:cNvPr id="142" name="육각형 141"/>
              <p:cNvSpPr/>
              <p:nvPr/>
            </p:nvSpPr>
            <p:spPr>
              <a:xfrm>
                <a:off x="4644008" y="2504241"/>
                <a:ext cx="789102" cy="680260"/>
              </a:xfrm>
              <a:prstGeom prst="hexag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3" name="Picture 7" descr="D:\AI공부\Project\Icon\icons8-learning-10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8559" y="2664371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1" name="TextBox 140"/>
            <p:cNvSpPr txBox="1"/>
            <p:nvPr/>
          </p:nvSpPr>
          <p:spPr>
            <a:xfrm>
              <a:off x="4812636" y="2932017"/>
              <a:ext cx="463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분류</a:t>
              </a:r>
            </a:p>
          </p:txBody>
        </p:sp>
      </p:grpSp>
      <p:cxnSp>
        <p:nvCxnSpPr>
          <p:cNvPr id="146" name="직선 연결선 145"/>
          <p:cNvCxnSpPr>
            <a:stCxn id="88" idx="0"/>
            <a:endCxn id="142" idx="3"/>
          </p:cNvCxnSpPr>
          <p:nvPr/>
        </p:nvCxnSpPr>
        <p:spPr>
          <a:xfrm>
            <a:off x="3445928" y="4295059"/>
            <a:ext cx="1322621" cy="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5848665" y="2787774"/>
            <a:ext cx="789102" cy="999456"/>
            <a:chOff x="5704670" y="2209333"/>
            <a:chExt cx="789102" cy="999456"/>
          </a:xfrm>
        </p:grpSpPr>
        <p:grpSp>
          <p:nvGrpSpPr>
            <p:cNvPr id="86" name="그룹 85"/>
            <p:cNvGrpSpPr/>
            <p:nvPr/>
          </p:nvGrpSpPr>
          <p:grpSpPr>
            <a:xfrm>
              <a:off x="5704670" y="2209333"/>
              <a:ext cx="789102" cy="680260"/>
              <a:chOff x="5433110" y="1354416"/>
              <a:chExt cx="789102" cy="680260"/>
            </a:xfrm>
          </p:grpSpPr>
          <p:sp>
            <p:nvSpPr>
              <p:cNvPr id="94" name="육각형 93"/>
              <p:cNvSpPr/>
              <p:nvPr/>
            </p:nvSpPr>
            <p:spPr>
              <a:xfrm>
                <a:off x="5433110" y="1354416"/>
                <a:ext cx="789102" cy="680260"/>
              </a:xfrm>
              <a:prstGeom prst="hexag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5" name="Picture 13" descr="D:\AI공부\Project\Icon\operation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9661" y="1496546"/>
                <a:ext cx="396000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5727966" y="2931790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시나리오</a:t>
              </a:r>
            </a:p>
          </p:txBody>
        </p:sp>
      </p:grpSp>
      <p:cxnSp>
        <p:nvCxnSpPr>
          <p:cNvPr id="97" name="직선 연결선 96"/>
          <p:cNvCxnSpPr>
            <a:stCxn id="83" idx="0"/>
            <a:endCxn id="94" idx="3"/>
          </p:cNvCxnSpPr>
          <p:nvPr/>
        </p:nvCxnSpPr>
        <p:spPr>
          <a:xfrm flipV="1">
            <a:off x="5557649" y="3127904"/>
            <a:ext cx="291016" cy="284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94" idx="0"/>
            <a:endCxn id="55" idx="2"/>
          </p:cNvCxnSpPr>
          <p:nvPr/>
        </p:nvCxnSpPr>
        <p:spPr>
          <a:xfrm>
            <a:off x="6637767" y="3127904"/>
            <a:ext cx="1678649" cy="8537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27584" y="834266"/>
            <a:ext cx="301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전체 비즈니스 로직</a:t>
            </a:r>
          </a:p>
        </p:txBody>
      </p:sp>
      <p:sp>
        <p:nvSpPr>
          <p:cNvPr id="114" name="자유형 113"/>
          <p:cNvSpPr/>
          <p:nvPr/>
        </p:nvSpPr>
        <p:spPr>
          <a:xfrm>
            <a:off x="2537599" y="3388075"/>
            <a:ext cx="5058736" cy="1622396"/>
          </a:xfrm>
          <a:custGeom>
            <a:avLst/>
            <a:gdLst>
              <a:gd name="connsiteX0" fmla="*/ 0 w 5058736"/>
              <a:gd name="connsiteY0" fmla="*/ 0 h 1622396"/>
              <a:gd name="connsiteX1" fmla="*/ 1939931 w 5058736"/>
              <a:gd name="connsiteY1" fmla="*/ 0 h 1622396"/>
              <a:gd name="connsiteX2" fmla="*/ 1939931 w 5058736"/>
              <a:gd name="connsiteY2" fmla="*/ 521293 h 1622396"/>
              <a:gd name="connsiteX3" fmla="*/ 5058736 w 5058736"/>
              <a:gd name="connsiteY3" fmla="*/ 521293 h 1622396"/>
              <a:gd name="connsiteX4" fmla="*/ 5058736 w 5058736"/>
              <a:gd name="connsiteY4" fmla="*/ 1622396 h 1622396"/>
              <a:gd name="connsiteX5" fmla="*/ 0 w 5058736"/>
              <a:gd name="connsiteY5" fmla="*/ 1622396 h 1622396"/>
              <a:gd name="connsiteX6" fmla="*/ 0 w 5058736"/>
              <a:gd name="connsiteY6" fmla="*/ 521293 h 162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736" h="1622396">
                <a:moveTo>
                  <a:pt x="0" y="0"/>
                </a:moveTo>
                <a:lnTo>
                  <a:pt x="1939931" y="0"/>
                </a:lnTo>
                <a:lnTo>
                  <a:pt x="1939931" y="521293"/>
                </a:lnTo>
                <a:lnTo>
                  <a:pt x="5058736" y="521293"/>
                </a:lnTo>
                <a:lnTo>
                  <a:pt x="5058736" y="1622396"/>
                </a:lnTo>
                <a:lnTo>
                  <a:pt x="0" y="1622396"/>
                </a:lnTo>
                <a:lnTo>
                  <a:pt x="0" y="521293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자유형 112"/>
          <p:cNvSpPr/>
          <p:nvPr/>
        </p:nvSpPr>
        <p:spPr>
          <a:xfrm>
            <a:off x="2534121" y="1249158"/>
            <a:ext cx="5062215" cy="2522905"/>
          </a:xfrm>
          <a:custGeom>
            <a:avLst/>
            <a:gdLst>
              <a:gd name="connsiteX0" fmla="*/ 3479 w 5062215"/>
              <a:gd name="connsiteY0" fmla="*/ 0 h 2522905"/>
              <a:gd name="connsiteX1" fmla="*/ 5062215 w 5062215"/>
              <a:gd name="connsiteY1" fmla="*/ 0 h 2522905"/>
              <a:gd name="connsiteX2" fmla="*/ 5062215 w 5062215"/>
              <a:gd name="connsiteY2" fmla="*/ 2522905 h 2522905"/>
              <a:gd name="connsiteX3" fmla="*/ 2037875 w 5062215"/>
              <a:gd name="connsiteY3" fmla="*/ 2522905 h 2522905"/>
              <a:gd name="connsiteX4" fmla="*/ 2037875 w 5062215"/>
              <a:gd name="connsiteY4" fmla="*/ 2027590 h 2522905"/>
              <a:gd name="connsiteX5" fmla="*/ 0 w 5062215"/>
              <a:gd name="connsiteY5" fmla="*/ 2027590 h 2522905"/>
              <a:gd name="connsiteX6" fmla="*/ 0 w 5062215"/>
              <a:gd name="connsiteY6" fmla="*/ 1835001 h 2522905"/>
              <a:gd name="connsiteX7" fmla="*/ 3479 w 5062215"/>
              <a:gd name="connsiteY7" fmla="*/ 1835001 h 252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2215" h="2522905">
                <a:moveTo>
                  <a:pt x="3479" y="0"/>
                </a:moveTo>
                <a:lnTo>
                  <a:pt x="5062215" y="0"/>
                </a:lnTo>
                <a:lnTo>
                  <a:pt x="5062215" y="2522905"/>
                </a:lnTo>
                <a:lnTo>
                  <a:pt x="2037875" y="2522905"/>
                </a:lnTo>
                <a:lnTo>
                  <a:pt x="2037875" y="2027590"/>
                </a:lnTo>
                <a:lnTo>
                  <a:pt x="0" y="2027590"/>
                </a:lnTo>
                <a:lnTo>
                  <a:pt x="0" y="1835001"/>
                </a:lnTo>
                <a:lnTo>
                  <a:pt x="3479" y="1835001"/>
                </a:ln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534120" y="2776769"/>
            <a:ext cx="19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6"/>
                </a:solidFill>
                <a:latin typeface="나눔스퀘어 ExtraBold" pitchFamily="50" charset="-127"/>
                <a:ea typeface="나눔스퀘어 ExtraBold" pitchFamily="50" charset="-127"/>
              </a:rPr>
              <a:t>자연어 처리 </a:t>
            </a:r>
            <a:r>
              <a:rPr lang="ko-KR" altLang="en-US" b="1" dirty="0" err="1" smtClean="0">
                <a:solidFill>
                  <a:schemeClr val="accent6"/>
                </a:solidFill>
                <a:latin typeface="나눔스퀘어 ExtraBold" pitchFamily="50" charset="-127"/>
                <a:ea typeface="나눔스퀘어 ExtraBold" pitchFamily="50" charset="-127"/>
              </a:rPr>
              <a:t>로직</a:t>
            </a:r>
            <a:endParaRPr lang="ko-KR" altLang="en-US" b="1" dirty="0">
              <a:solidFill>
                <a:schemeClr val="accent6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534120" y="3462072"/>
            <a:ext cx="19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영상 처리 </a:t>
            </a:r>
            <a:r>
              <a:rPr lang="ko-KR" altLang="en-US" b="1" dirty="0" err="1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로직</a:t>
            </a:r>
            <a:endParaRPr lang="ko-KR" altLang="en-US" b="1" dirty="0">
              <a:solidFill>
                <a:schemeClr val="accent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155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질문의 </a:t>
            </a:r>
            <a:r>
              <a:rPr lang="ko-KR" altLang="en-US" dirty="0" err="1"/>
              <a:t>의도파악이</a:t>
            </a:r>
            <a:r>
              <a:rPr lang="ko-KR" altLang="en-US" dirty="0"/>
              <a:t> 가능한 경우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r="1"/>
          <a:stretch/>
        </p:blipFill>
        <p:spPr>
          <a:xfrm>
            <a:off x="5148064" y="385626"/>
            <a:ext cx="3600399" cy="1682068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899592" y="2643758"/>
            <a:ext cx="900000" cy="915415"/>
            <a:chOff x="2627784" y="2218218"/>
            <a:chExt cx="900000" cy="915415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31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/>
          <p:cNvGrpSpPr/>
          <p:nvPr/>
        </p:nvGrpSpPr>
        <p:grpSpPr>
          <a:xfrm>
            <a:off x="5560606" y="2067694"/>
            <a:ext cx="2344236" cy="2509180"/>
            <a:chOff x="1266137" y="1688176"/>
            <a:chExt cx="2344236" cy="2509180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4641" t="12260" r="4581" b="76251"/>
            <a:stretch/>
          </p:blipFill>
          <p:spPr>
            <a:xfrm>
              <a:off x="1266137" y="1688176"/>
              <a:ext cx="2343002" cy="60159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5"/>
            <a:srcRect l="4641" t="48012" r="4581" b="15531"/>
            <a:stretch/>
          </p:blipFill>
          <p:spPr>
            <a:xfrm>
              <a:off x="1267375" y="2288446"/>
              <a:ext cx="2342998" cy="1908910"/>
            </a:xfrm>
            <a:prstGeom prst="rect">
              <a:avLst/>
            </a:prstGeom>
          </p:spPr>
        </p:pic>
      </p:grpSp>
      <p:sp>
        <p:nvSpPr>
          <p:cNvPr id="46" name="도형 18"/>
          <p:cNvSpPr>
            <a:spLocks/>
          </p:cNvSpPr>
          <p:nvPr/>
        </p:nvSpPr>
        <p:spPr>
          <a:xfrm rot="10800000">
            <a:off x="4824467" y="234750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b="89903"/>
          <a:stretch/>
        </p:blipFill>
        <p:spPr>
          <a:xfrm>
            <a:off x="2083751" y="2048036"/>
            <a:ext cx="2344233" cy="37969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/>
          <a:srcRect t="61797"/>
          <a:stretch/>
        </p:blipFill>
        <p:spPr>
          <a:xfrm>
            <a:off x="2083751" y="2427734"/>
            <a:ext cx="2344233" cy="14366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39952" y="3559173"/>
            <a:ext cx="288032" cy="305187"/>
          </a:xfrm>
          <a:prstGeom prst="rect">
            <a:avLst/>
          </a:prstGeom>
          <a:noFill/>
          <a:ln w="28575">
            <a:solidFill>
              <a:srgbClr val="D82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436096" y="4622777"/>
            <a:ext cx="2635986" cy="3252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화면에 반영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791998" y="4622777"/>
            <a:ext cx="2635986" cy="3252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문장 입력 후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전송버튼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선택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도형 18"/>
          <p:cNvSpPr>
            <a:spLocks/>
          </p:cNvSpPr>
          <p:nvPr/>
        </p:nvSpPr>
        <p:spPr>
          <a:xfrm rot="10800000">
            <a:off x="4824467" y="3219758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226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질문의 </a:t>
            </a:r>
            <a:r>
              <a:rPr lang="ko-KR" altLang="en-US" dirty="0" err="1"/>
              <a:t>의도파악이</a:t>
            </a:r>
            <a:r>
              <a:rPr lang="ko-KR" altLang="en-US" dirty="0"/>
              <a:t> 가능한 경우</a:t>
            </a:r>
          </a:p>
        </p:txBody>
      </p:sp>
      <p:sp>
        <p:nvSpPr>
          <p:cNvPr id="78" name="텍스트 상자 15"/>
          <p:cNvSpPr txBox="1">
            <a:spLocks/>
          </p:cNvSpPr>
          <p:nvPr/>
        </p:nvSpPr>
        <p:spPr>
          <a:xfrm>
            <a:off x="3426676" y="2456326"/>
            <a:ext cx="2585484" cy="3314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신논현역에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있는 피자 맛집 추천해줘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r="1"/>
          <a:stretch/>
        </p:blipFill>
        <p:spPr>
          <a:xfrm>
            <a:off x="5148064" y="385626"/>
            <a:ext cx="3600399" cy="1682068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439195" y="2139702"/>
            <a:ext cx="576064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질문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583768" y="2872081"/>
            <a:ext cx="900000" cy="915415"/>
            <a:chOff x="2627784" y="2218218"/>
            <a:chExt cx="900000" cy="915415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31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7164288" y="2872081"/>
            <a:ext cx="900000" cy="915415"/>
            <a:chOff x="5310008" y="2220304"/>
            <a:chExt cx="900000" cy="915415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34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37" name="도형 18"/>
          <p:cNvSpPr>
            <a:spLocks/>
          </p:cNvSpPr>
          <p:nvPr/>
        </p:nvSpPr>
        <p:spPr>
          <a:xfrm rot="10800000">
            <a:off x="3023390" y="3003798"/>
            <a:ext cx="3492826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27466" y="4155927"/>
            <a:ext cx="4420798" cy="4692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사용자가 입력한 문장이 서버로 전송되어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질문의 의도를 파악하는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로직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수행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7015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질문의 </a:t>
            </a:r>
            <a:r>
              <a:rPr lang="ko-KR" altLang="en-US" dirty="0" err="1"/>
              <a:t>의도파악이</a:t>
            </a:r>
            <a:r>
              <a:rPr lang="ko-KR" altLang="en-US" dirty="0"/>
              <a:t> 가능한 경우</a:t>
            </a:r>
          </a:p>
        </p:txBody>
      </p:sp>
      <p:sp>
        <p:nvSpPr>
          <p:cNvPr id="78" name="텍스트 상자 15"/>
          <p:cNvSpPr txBox="1">
            <a:spLocks/>
          </p:cNvSpPr>
          <p:nvPr/>
        </p:nvSpPr>
        <p:spPr>
          <a:xfrm>
            <a:off x="2362780" y="2067694"/>
            <a:ext cx="2585484" cy="3314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신논현역에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있는 피자 맛집 추천해줘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오른쪽 화살표 79"/>
          <p:cNvSpPr/>
          <p:nvPr/>
        </p:nvSpPr>
        <p:spPr>
          <a:xfrm rot="5400000">
            <a:off x="3752714" y="3503268"/>
            <a:ext cx="349232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2267744" y="3968742"/>
            <a:ext cx="2775556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[ '</a:t>
            </a:r>
            <a:r>
              <a:rPr lang="ko-KR" altLang="en-US" dirty="0" err="1"/>
              <a:t>신논현역</a:t>
            </a:r>
            <a:r>
              <a:rPr lang="ko-KR" altLang="en-US" dirty="0" smtClean="0"/>
              <a:t>', '</a:t>
            </a:r>
            <a:r>
              <a:rPr lang="ko-KR" altLang="en-US" dirty="0"/>
              <a:t>피자</a:t>
            </a:r>
            <a:r>
              <a:rPr lang="ko-KR" altLang="en-US" dirty="0" smtClean="0"/>
              <a:t>',</a:t>
            </a:r>
            <a:r>
              <a:rPr lang="en-US" altLang="ko-KR" dirty="0"/>
              <a:t> </a:t>
            </a:r>
            <a:r>
              <a:rPr lang="ko-KR" altLang="en-US" dirty="0" smtClean="0"/>
              <a:t>'</a:t>
            </a:r>
            <a:r>
              <a:rPr lang="ko-KR" altLang="en-US" dirty="0"/>
              <a:t>맛집', </a:t>
            </a:r>
            <a:r>
              <a:rPr lang="ko-KR" altLang="en-US" dirty="0" smtClean="0"/>
              <a:t>'추천</a:t>
            </a:r>
            <a:r>
              <a:rPr lang="en-US" altLang="ko-KR" dirty="0" smtClean="0"/>
              <a:t>’,</a:t>
            </a:r>
            <a:r>
              <a:rPr lang="ko-KR" altLang="en-US" dirty="0" smtClean="0"/>
              <a:t> '해줘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]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53670" y="3503333"/>
            <a:ext cx="1084974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불용어</a:t>
            </a:r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 처리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6"/>
          <a:stretch/>
        </p:blipFill>
        <p:spPr>
          <a:xfrm>
            <a:off x="4516590" y="385626"/>
            <a:ext cx="582037" cy="16820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9"/>
          <a:stretch/>
        </p:blipFill>
        <p:spPr>
          <a:xfrm>
            <a:off x="5818706" y="385626"/>
            <a:ext cx="2929757" cy="1682068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899592" y="2643758"/>
            <a:ext cx="900000" cy="915415"/>
            <a:chOff x="5310008" y="2220304"/>
            <a:chExt cx="900000" cy="91541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46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25" name="텍스트 상자 15"/>
          <p:cNvSpPr txBox="1">
            <a:spLocks/>
          </p:cNvSpPr>
          <p:nvPr/>
        </p:nvSpPr>
        <p:spPr>
          <a:xfrm>
            <a:off x="2860032" y="3018342"/>
            <a:ext cx="1590980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형태소로 분리된 문장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3752714" y="2560168"/>
            <a:ext cx="349232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53670" y="2541822"/>
            <a:ext cx="1166402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형태소 분리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10830" y="2955264"/>
            <a:ext cx="2777594" cy="4692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형태소로 분리한 후 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문장 내의 불필요한 성분 제거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362780" y="1746088"/>
            <a:ext cx="576064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질문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67744" y="3628132"/>
            <a:ext cx="1250088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토큰화된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문장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6006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-516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5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5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500" dirty="0">
                <a:latin typeface="나눔고딕 ExtraBold" charset="0"/>
                <a:ea typeface="나눔고딕 ExtraBold" charset="0"/>
              </a:rPr>
              <a:t>토큰화</a:t>
            </a:r>
            <a:r>
              <a:rPr lang="en-US" altLang="ko-KR" sz="25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5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755576" y="3196702"/>
            <a:ext cx="2076404" cy="555360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신논현역에</a:t>
            </a: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있는 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피자 맛집 추천해줘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3262863" y="3033898"/>
            <a:ext cx="2612078" cy="880969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('</a:t>
            </a:r>
            <a:r>
              <a:rPr lang="ko-KR" altLang="en-US" sz="1200" dirty="0" err="1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신논현역</a:t>
            </a:r>
            <a:r>
              <a:rPr lang="en-US" altLang="ko-KR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 'Noun'), ('</a:t>
            </a:r>
            <a:r>
              <a:rPr lang="ko-KR" altLang="en-US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 '</a:t>
            </a:r>
            <a:r>
              <a:rPr lang="en-US" altLang="ko-KR" sz="1200" dirty="0" err="1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Josa</a:t>
            </a:r>
            <a:r>
              <a:rPr lang="en-US" altLang="ko-KR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'), </a:t>
            </a:r>
            <a:endParaRPr lang="en-US" altLang="ko-KR" sz="1200" dirty="0" smtClean="0">
              <a:solidFill>
                <a:schemeClr val="accent1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('</a:t>
            </a:r>
            <a:r>
              <a:rPr lang="ko-KR" altLang="en-US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있는</a:t>
            </a:r>
            <a:r>
              <a:rPr lang="en-US" altLang="ko-KR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 'Adjective'), ('</a:t>
            </a:r>
            <a:r>
              <a:rPr lang="ko-KR" altLang="en-US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피자</a:t>
            </a:r>
            <a:r>
              <a:rPr lang="en-US" altLang="ko-KR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 'Noun'), </a:t>
            </a:r>
            <a:endParaRPr lang="en-US" altLang="ko-KR" sz="1200" dirty="0" smtClean="0">
              <a:solidFill>
                <a:schemeClr val="accent1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('</a:t>
            </a:r>
            <a:r>
              <a:rPr lang="ko-KR" altLang="en-US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</a:t>
            </a:r>
            <a:r>
              <a:rPr lang="en-US" altLang="ko-KR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 'Noun'), ('</a:t>
            </a:r>
            <a:r>
              <a:rPr lang="ko-KR" altLang="en-US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</a:t>
            </a:r>
            <a:r>
              <a:rPr lang="en-US" altLang="ko-KR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 'Noun'), </a:t>
            </a:r>
            <a:endParaRPr lang="en-US" altLang="ko-KR" sz="1200" dirty="0" smtClean="0">
              <a:solidFill>
                <a:schemeClr val="accent1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('</a:t>
            </a:r>
            <a:r>
              <a:rPr lang="ko-KR" altLang="en-US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해줘</a:t>
            </a:r>
            <a:r>
              <a:rPr lang="en-US" altLang="ko-KR" sz="1200" dirty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 'Verb</a:t>
            </a:r>
            <a:r>
              <a:rPr lang="en-US" altLang="ko-KR" sz="1200" dirty="0" smtClean="0">
                <a:solidFill>
                  <a:schemeClr val="accent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') ]</a:t>
            </a:r>
            <a:endParaRPr lang="ko-KR" altLang="en-US" sz="1200" i="0" dirty="0">
              <a:solidFill>
                <a:schemeClr val="accent1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5950754" y="3140690"/>
            <a:ext cx="3402242" cy="6673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en-US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'</a:t>
            </a:r>
            <a:r>
              <a:rPr lang="ko-KR" altLang="en-US" sz="1600" b="1" dirty="0" err="1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신논현역</a:t>
            </a:r>
            <a:r>
              <a:rPr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 </a:t>
            </a:r>
            <a:r>
              <a:rPr lang="en-US" sz="16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피자</a:t>
            </a:r>
            <a:r>
              <a:rPr lang="en-US" altLang="ko-KR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</a:t>
            </a:r>
            <a:r>
              <a:rPr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'</a:t>
            </a:r>
            <a:r>
              <a:rPr lang="ko-KR" altLang="en-US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</a:t>
            </a:r>
            <a:r>
              <a:rPr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</a:t>
            </a:r>
            <a:endParaRPr lang="en-US" sz="1600" b="1" dirty="0" smtClean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</a:t>
            </a:r>
            <a:r>
              <a:rPr lang="en-US" altLang="ko-KR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‘</a:t>
            </a:r>
            <a:r>
              <a:rPr lang="ko-KR" altLang="en-US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해줘</a:t>
            </a:r>
            <a:r>
              <a:rPr lang="en-US" altLang="ko-KR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160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도형 18"/>
          <p:cNvSpPr>
            <a:spLocks/>
          </p:cNvSpPr>
          <p:nvPr/>
        </p:nvSpPr>
        <p:spPr>
          <a:xfrm rot="10800000">
            <a:off x="2843809" y="2310360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3" name="도형 19"/>
          <p:cNvSpPr>
            <a:spLocks/>
          </p:cNvSpPr>
          <p:nvPr/>
        </p:nvSpPr>
        <p:spPr>
          <a:xfrm rot="10800000">
            <a:off x="5874940" y="2310360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403648" y="2231613"/>
            <a:ext cx="720080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질문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733803" y="2231613"/>
            <a:ext cx="1797510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형태소로 분리된 문장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740748" y="2231613"/>
            <a:ext cx="1359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토큰화된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문장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3927" y="4227934"/>
            <a:ext cx="602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불필요한 성분이 제거된 토큰 문장으로 재구성</a:t>
            </a:r>
          </a:p>
        </p:txBody>
      </p:sp>
      <p:sp>
        <p:nvSpPr>
          <p:cNvPr id="25" name="도형 18"/>
          <p:cNvSpPr>
            <a:spLocks/>
          </p:cNvSpPr>
          <p:nvPr/>
        </p:nvSpPr>
        <p:spPr>
          <a:xfrm rot="10800000">
            <a:off x="212229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7584" y="834266"/>
            <a:ext cx="352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문장의 형태소 분석과 </a:t>
            </a:r>
            <a:r>
              <a:rPr lang="ko-KR" altLang="en-US" dirty="0" err="1"/>
              <a:t>불용어처리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499509" y="1933445"/>
            <a:ext cx="1080120" cy="3252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형태소 </a:t>
            </a:r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분석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31313" y="1933445"/>
            <a:ext cx="1080120" cy="3252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불용어</a:t>
            </a:r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 처리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46"/>
          <a:stretch/>
        </p:blipFill>
        <p:spPr>
          <a:xfrm>
            <a:off x="4516590" y="385626"/>
            <a:ext cx="582037" cy="168206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9"/>
          <a:stretch/>
        </p:blipFill>
        <p:spPr>
          <a:xfrm>
            <a:off x="5818706" y="385626"/>
            <a:ext cx="2929757" cy="16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513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2915815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158" y="642924"/>
            <a:ext cx="17828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alpha val="60000"/>
                  </a:schemeClr>
                </a:solidFill>
                <a:latin typeface="Franklin Gothic Heavy" pitchFamily="34" charset="0"/>
                <a:cs typeface="Times New Roman" pitchFamily="18" charset="0"/>
              </a:rPr>
              <a:t>contents</a:t>
            </a:r>
            <a:endParaRPr lang="ko-KR" altLang="en-US" sz="3000" dirty="0">
              <a:solidFill>
                <a:schemeClr val="tx1">
                  <a:alpha val="60000"/>
                </a:schemeClr>
              </a:solidFill>
              <a:latin typeface="Franklin Gothic Heavy" pitchFamily="34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571618"/>
            <a:ext cx="24737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>
                    <a:alpha val="60000"/>
                  </a:schemeClr>
                </a:solidFill>
                <a:latin typeface="HY울릉도B" pitchFamily="18" charset="-127"/>
                <a:ea typeface="HY울릉도B" pitchFamily="18" charset="-127"/>
                <a:cs typeface="Times New Roman" pitchFamily="18" charset="0"/>
              </a:rPr>
              <a:t>Trigo </a:t>
            </a:r>
            <a:r>
              <a:rPr lang="ko-KR" altLang="en-US" dirty="0">
                <a:solidFill>
                  <a:schemeClr val="tx1">
                    <a:alpha val="60000"/>
                  </a:schemeClr>
                </a:solidFill>
                <a:latin typeface="HY울릉도B" pitchFamily="18" charset="-127"/>
                <a:ea typeface="HY울릉도B" pitchFamily="18" charset="-127"/>
                <a:cs typeface="Times New Roman" pitchFamily="18" charset="0"/>
              </a:rPr>
              <a:t>소개</a:t>
            </a:r>
            <a:endParaRPr lang="en-US" altLang="ko-KR" dirty="0">
              <a:solidFill>
                <a:schemeClr val="tx1">
                  <a:alpha val="60000"/>
                </a:schemeClr>
              </a:solidFill>
              <a:latin typeface="HY울릉도B" pitchFamily="18" charset="-127"/>
              <a:ea typeface="HY울릉도B" pitchFamily="18" charset="-127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solidFill>
                  <a:schemeClr val="tx1">
                    <a:alpha val="60000"/>
                  </a:schemeClr>
                </a:solidFill>
                <a:latin typeface="HY울릉도B" pitchFamily="18" charset="-127"/>
                <a:ea typeface="HY울릉도B" pitchFamily="18" charset="-127"/>
                <a:cs typeface="Times New Roman" pitchFamily="18" charset="0"/>
              </a:rPr>
              <a:t>챗봇 비즈니스 로직</a:t>
            </a:r>
            <a:endParaRPr lang="en-US" altLang="ko-KR" dirty="0">
              <a:solidFill>
                <a:schemeClr val="tx1">
                  <a:alpha val="60000"/>
                </a:schemeClr>
              </a:solidFill>
              <a:latin typeface="HY울릉도B" pitchFamily="18" charset="-127"/>
              <a:ea typeface="HY울릉도B" pitchFamily="18" charset="-127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err="1" smtClean="0">
                <a:solidFill>
                  <a:schemeClr val="tx1">
                    <a:alpha val="60000"/>
                  </a:schemeClr>
                </a:solidFill>
                <a:latin typeface="HY울릉도B" pitchFamily="18" charset="-127"/>
                <a:ea typeface="HY울릉도B" pitchFamily="18" charset="-127"/>
                <a:cs typeface="Times New Roman" pitchFamily="18" charset="0"/>
              </a:rPr>
              <a:t>챗봇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HY울릉도B" pitchFamily="18" charset="-127"/>
                <a:ea typeface="HY울릉도B" pitchFamily="18" charset="-127"/>
                <a:cs typeface="Times New Roman" pitchFamily="18" charset="0"/>
              </a:rPr>
              <a:t> </a:t>
            </a:r>
            <a:r>
              <a:rPr lang="ko-KR" altLang="en-US" dirty="0" smtClean="0">
                <a:solidFill>
                  <a:schemeClr val="tx1">
                    <a:alpha val="60000"/>
                  </a:schemeClr>
                </a:solidFill>
                <a:latin typeface="HY울릉도B" pitchFamily="18" charset="-127"/>
                <a:ea typeface="HY울릉도B" pitchFamily="18" charset="-127"/>
                <a:cs typeface="Times New Roman" pitchFamily="18" charset="0"/>
              </a:rPr>
              <a:t>시연</a:t>
            </a:r>
            <a:endParaRPr lang="en-US" altLang="ko-KR" dirty="0">
              <a:solidFill>
                <a:schemeClr val="tx1">
                  <a:alpha val="60000"/>
                </a:schemeClr>
              </a:solidFill>
              <a:latin typeface="HY울릉도B" pitchFamily="18" charset="-127"/>
              <a:ea typeface="HY울릉도B" pitchFamily="18" charset="-127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alpha val="60000"/>
                </a:schemeClr>
              </a:solidFill>
              <a:latin typeface="HY울릉도B" pitchFamily="18" charset="-127"/>
              <a:ea typeface="HY울릉도B" pitchFamily="18" charset="-127"/>
              <a:cs typeface="Times New Roman" pitchFamily="18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28596" y="1214428"/>
            <a:ext cx="1506549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454158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질문의 </a:t>
            </a:r>
            <a:r>
              <a:rPr lang="ko-KR" altLang="en-US" dirty="0" err="1"/>
              <a:t>의도파악이</a:t>
            </a:r>
            <a:r>
              <a:rPr lang="ko-KR" altLang="en-US" dirty="0"/>
              <a:t> 가능한 경우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1" r="1"/>
          <a:stretch/>
        </p:blipFill>
        <p:spPr>
          <a:xfrm>
            <a:off x="6516216" y="385626"/>
            <a:ext cx="2232247" cy="16820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64"/>
          <a:stretch/>
        </p:blipFill>
        <p:spPr>
          <a:xfrm>
            <a:off x="4516590" y="385626"/>
            <a:ext cx="1279546" cy="1682068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99592" y="2643758"/>
            <a:ext cx="900000" cy="915415"/>
            <a:chOff x="5310008" y="2220304"/>
            <a:chExt cx="900000" cy="91541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28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30" name="텍스트 상자 15"/>
          <p:cNvSpPr txBox="1">
            <a:spLocks/>
          </p:cNvSpPr>
          <p:nvPr/>
        </p:nvSpPr>
        <p:spPr>
          <a:xfrm>
            <a:off x="2234988" y="2067694"/>
            <a:ext cx="2841068" cy="3314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[ '</a:t>
            </a:r>
            <a:r>
              <a:rPr lang="ko-KR" altLang="en-US" dirty="0" err="1"/>
              <a:t>신논현역</a:t>
            </a:r>
            <a:r>
              <a:rPr lang="ko-KR" altLang="en-US" dirty="0"/>
              <a:t>', '피자',</a:t>
            </a:r>
            <a:r>
              <a:rPr lang="en-US" altLang="ko-KR" dirty="0"/>
              <a:t> </a:t>
            </a:r>
            <a:r>
              <a:rPr lang="ko-KR" altLang="en-US" dirty="0"/>
              <a:t>'맛집', '추천</a:t>
            </a:r>
            <a:r>
              <a:rPr lang="en-US" altLang="ko-KR" dirty="0"/>
              <a:t>’,</a:t>
            </a:r>
            <a:r>
              <a:rPr lang="ko-KR" altLang="en-US" dirty="0"/>
              <a:t> '해줘</a:t>
            </a:r>
            <a:r>
              <a:rPr lang="en-US" altLang="ko-KR" dirty="0"/>
              <a:t>’ </a:t>
            </a:r>
            <a:r>
              <a:rPr lang="ko-KR" altLang="en-US" dirty="0"/>
              <a:t>]</a:t>
            </a:r>
          </a:p>
        </p:txBody>
      </p:sp>
      <p:sp>
        <p:nvSpPr>
          <p:cNvPr id="35" name="오른쪽 화살표 34"/>
          <p:cNvSpPr/>
          <p:nvPr/>
        </p:nvSpPr>
        <p:spPr>
          <a:xfrm rot="5400000">
            <a:off x="3480906" y="3503268"/>
            <a:ext cx="349232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상자 15"/>
          <p:cNvSpPr txBox="1">
            <a:spLocks/>
          </p:cNvSpPr>
          <p:nvPr/>
        </p:nvSpPr>
        <p:spPr>
          <a:xfrm>
            <a:off x="3013135" y="3968742"/>
            <a:ext cx="1284774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의도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C00000"/>
                </a:solidFill>
              </a:rPr>
              <a:t>맛집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75058" y="3503333"/>
            <a:ext cx="1045702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의도 파악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텍스트 상자 15"/>
          <p:cNvSpPr txBox="1">
            <a:spLocks/>
          </p:cNvSpPr>
          <p:nvPr/>
        </p:nvSpPr>
        <p:spPr>
          <a:xfrm>
            <a:off x="3230581" y="3018342"/>
            <a:ext cx="849882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벡터 집합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 rot="5400000">
            <a:off x="3480906" y="2560168"/>
            <a:ext cx="349232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775058" y="2541822"/>
            <a:ext cx="1180010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워드 </a:t>
            </a:r>
            <a:r>
              <a:rPr lang="ko-KR" altLang="en-US" sz="1400" dirty="0" err="1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임베딩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34988" y="1746088"/>
            <a:ext cx="1296144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토큰화된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문장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67744" y="3609629"/>
            <a:ext cx="641576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의도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44297" y="2876447"/>
            <a:ext cx="3710660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문장을 벡터형태로 처리하여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해당 값에 가장 부합하는 의도를 선정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5818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워드임베딩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도형 18"/>
          <p:cNvSpPr>
            <a:spLocks/>
          </p:cNvSpPr>
          <p:nvPr/>
        </p:nvSpPr>
        <p:spPr>
          <a:xfrm rot="10800000">
            <a:off x="2915816" y="2310359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3" name="도형 19"/>
          <p:cNvSpPr>
            <a:spLocks/>
          </p:cNvSpPr>
          <p:nvPr/>
        </p:nvSpPr>
        <p:spPr>
          <a:xfrm rot="10800000">
            <a:off x="5874940" y="2310360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87624" y="2231613"/>
            <a:ext cx="1152128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토큰화 문장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059776" y="2231613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워드임베딩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04248" y="2231613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입력 데이터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55776" y="4227934"/>
            <a:ext cx="675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단어들을 수치화하여 모델에 적합한 입력 데이터로 처리</a:t>
            </a:r>
          </a:p>
        </p:txBody>
      </p:sp>
      <p:sp>
        <p:nvSpPr>
          <p:cNvPr id="21" name="도형 18"/>
          <p:cNvSpPr>
            <a:spLocks/>
          </p:cNvSpPr>
          <p:nvPr/>
        </p:nvSpPr>
        <p:spPr>
          <a:xfrm rot="10800000">
            <a:off x="211607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1"/>
          <p:cNvSpPr txBox="1">
            <a:spLocks/>
          </p:cNvSpPr>
          <p:nvPr/>
        </p:nvSpPr>
        <p:spPr>
          <a:xfrm>
            <a:off x="6088657" y="2787775"/>
            <a:ext cx="2947840" cy="1296143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/>
              <a:t>[[0.54,0.25,0.64], </a:t>
            </a:r>
            <a:endParaRPr lang="ko-KR" altLang="en-US" dirty="0"/>
          </a:p>
          <a:p>
            <a:r>
              <a:rPr lang="en-US" altLang="ko-KR" dirty="0"/>
              <a:t>[0.48,0.52,0.71]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...]</a:t>
            </a:r>
            <a:endParaRPr lang="ko-KR" altLang="en-US" dirty="0"/>
          </a:p>
        </p:txBody>
      </p:sp>
      <p:sp>
        <p:nvSpPr>
          <p:cNvPr id="25" name="텍스트 상자 17"/>
          <p:cNvSpPr txBox="1">
            <a:spLocks/>
          </p:cNvSpPr>
          <p:nvPr/>
        </p:nvSpPr>
        <p:spPr>
          <a:xfrm>
            <a:off x="3707904" y="3007386"/>
            <a:ext cx="1872208" cy="6673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700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FastText </a:t>
            </a:r>
            <a:r>
              <a:rPr lang="ko-KR" altLang="en-US" sz="1700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26" name="텍스트 상자 15"/>
          <p:cNvSpPr txBox="1">
            <a:spLocks/>
          </p:cNvSpPr>
          <p:nvPr/>
        </p:nvSpPr>
        <p:spPr>
          <a:xfrm>
            <a:off x="611560" y="2875240"/>
            <a:ext cx="2462606" cy="920646"/>
          </a:xfrm>
          <a:prstGeom prst="round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algn="ctr">
              <a:defRPr b="1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00" dirty="0"/>
              <a:t>[ '</a:t>
            </a:r>
            <a:r>
              <a:rPr lang="ko-KR" altLang="en-US" sz="1600" dirty="0" err="1"/>
              <a:t>신논현역</a:t>
            </a:r>
            <a:r>
              <a:rPr lang="ko-KR" altLang="en-US" sz="1600" dirty="0"/>
              <a:t>', '피자',</a:t>
            </a:r>
            <a:r>
              <a:rPr lang="en-US" altLang="ko-KR" sz="1600" dirty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'</a:t>
            </a:r>
            <a:r>
              <a:rPr lang="ko-KR" altLang="en-US" sz="1600" dirty="0" err="1" smtClean="0"/>
              <a:t>맛집</a:t>
            </a:r>
            <a:r>
              <a:rPr lang="ko-KR" altLang="en-US" sz="1600" dirty="0" smtClean="0"/>
              <a:t>','</a:t>
            </a:r>
            <a:r>
              <a:rPr lang="ko-KR" altLang="en-US" sz="1600" dirty="0"/>
              <a:t>추천</a:t>
            </a:r>
            <a:r>
              <a:rPr lang="en-US" altLang="ko-KR" sz="1600" dirty="0"/>
              <a:t>’,</a:t>
            </a:r>
            <a:r>
              <a:rPr lang="ko-KR" altLang="en-US" sz="1600" dirty="0"/>
              <a:t> '해줘</a:t>
            </a:r>
            <a:r>
              <a:rPr lang="en-US" altLang="ko-KR" sz="1600" dirty="0"/>
              <a:t>’ </a:t>
            </a:r>
            <a:r>
              <a:rPr lang="ko-KR" altLang="en-US" sz="1600" dirty="0"/>
              <a:t>]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1" r="1"/>
          <a:stretch/>
        </p:blipFill>
        <p:spPr>
          <a:xfrm>
            <a:off x="6516216" y="385626"/>
            <a:ext cx="2232247" cy="168206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64"/>
          <a:stretch/>
        </p:blipFill>
        <p:spPr>
          <a:xfrm>
            <a:off x="4516590" y="385626"/>
            <a:ext cx="1279546" cy="168206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 smtClean="0"/>
              <a:t>토큰화된 문장 워드 </a:t>
            </a:r>
            <a:r>
              <a:rPr lang="ko-KR" altLang="en-US" dirty="0" err="1" smtClean="0"/>
              <a:t>임베딩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5738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83768" y="4083918"/>
            <a:ext cx="666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문장에서 추가로 </a:t>
            </a:r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추출가능한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단어까지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워드임베딩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하는 방식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5831" y="2850490"/>
            <a:ext cx="123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FastText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219676" y="771550"/>
            <a:ext cx="1232644" cy="45911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단어 사전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5" name="도형 18"/>
          <p:cNvSpPr>
            <a:spLocks/>
          </p:cNvSpPr>
          <p:nvPr/>
        </p:nvSpPr>
        <p:spPr>
          <a:xfrm rot="10800000">
            <a:off x="4455492" y="2507580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17"/>
          <p:cNvSpPr txBox="1">
            <a:spLocks/>
          </p:cNvSpPr>
          <p:nvPr/>
        </p:nvSpPr>
        <p:spPr>
          <a:xfrm>
            <a:off x="4929246" y="2135591"/>
            <a:ext cx="3819218" cy="108423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['</a:t>
            </a:r>
            <a:r>
              <a:rPr lang="ko-KR" altLang="en-US" b="1" dirty="0" err="1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신논현역</a:t>
            </a:r>
            <a:r>
              <a:rPr lang="en-US" altLang="ko-KR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</a:t>
            </a:r>
            <a:r>
              <a:rPr lang="en-US" altLang="ko-KR" b="1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b="1" dirty="0" err="1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논현역</a:t>
            </a:r>
            <a:r>
              <a:rPr lang="en-US" altLang="ko-KR" b="1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altLang="ko-KR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en-US" altLang="ko-KR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＇</a:t>
            </a:r>
            <a:r>
              <a:rPr lang="ko-KR" altLang="en-US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피자</a:t>
            </a:r>
            <a:r>
              <a:rPr lang="en-US" altLang="ko-KR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</a:t>
            </a:r>
            <a:r>
              <a:rPr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b="1" dirty="0" err="1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</a:t>
            </a:r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</a:t>
            </a:r>
            <a:r>
              <a:rPr lang="en-US" altLang="ko-KR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endParaRPr 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천</a:t>
            </a:r>
            <a:r>
              <a:rPr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', </a:t>
            </a:r>
            <a:r>
              <a:rPr 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해줘</a:t>
            </a:r>
            <a:r>
              <a:rPr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']</a:t>
            </a:r>
            <a:endParaRPr lang="ko-KR" alt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도형 18"/>
          <p:cNvSpPr>
            <a:spLocks/>
          </p:cNvSpPr>
          <p:nvPr/>
        </p:nvSpPr>
        <p:spPr>
          <a:xfrm rot="10800000">
            <a:off x="212229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워드임베딩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en-US" altLang="ko-KR" dirty="0" err="1" smtClean="0"/>
              <a:t>FastText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19" name="텍스트 상자 15"/>
          <p:cNvSpPr txBox="1">
            <a:spLocks/>
          </p:cNvSpPr>
          <p:nvPr/>
        </p:nvSpPr>
        <p:spPr>
          <a:xfrm>
            <a:off x="611559" y="2210419"/>
            <a:ext cx="3468903" cy="920646"/>
          </a:xfrm>
          <a:prstGeom prst="round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sz="1700" b="1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[ '</a:t>
            </a:r>
            <a:r>
              <a:rPr lang="ko-KR" altLang="en-US" dirty="0" err="1"/>
              <a:t>신논현역</a:t>
            </a:r>
            <a:r>
              <a:rPr lang="ko-KR" altLang="en-US" dirty="0"/>
              <a:t>', '피자',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'</a:t>
            </a:r>
            <a:r>
              <a:rPr lang="ko-KR" altLang="en-US" dirty="0" err="1" smtClean="0"/>
              <a:t>맛집</a:t>
            </a:r>
            <a:r>
              <a:rPr lang="ko-KR" altLang="en-US" dirty="0" smtClean="0"/>
              <a:t>', '추천</a:t>
            </a:r>
            <a:r>
              <a:rPr lang="en-US" altLang="ko-KR" dirty="0" smtClean="0"/>
              <a:t>’,</a:t>
            </a:r>
            <a:r>
              <a:rPr lang="ko-KR" altLang="en-US" dirty="0" smtClean="0"/>
              <a:t> '해줘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9819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의도파악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3927" y="4110614"/>
            <a:ext cx="517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벡터 값을 통해 출력 값을 예측하고 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예측된 값을 기반으로 가장 부합하는 의도 출력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5" name="텍스트 상자 17"/>
          <p:cNvSpPr txBox="1">
            <a:spLocks/>
          </p:cNvSpPr>
          <p:nvPr/>
        </p:nvSpPr>
        <p:spPr>
          <a:xfrm>
            <a:off x="3487392" y="2859782"/>
            <a:ext cx="2452760" cy="6673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CNN(Conv2d) 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6" name="텍스트 상자 27"/>
          <p:cNvSpPr txBox="1">
            <a:spLocks/>
          </p:cNvSpPr>
          <p:nvPr/>
        </p:nvSpPr>
        <p:spPr>
          <a:xfrm>
            <a:off x="6335321" y="2715766"/>
            <a:ext cx="2053104" cy="136815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: 0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 i="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 : 1</a:t>
            </a:r>
            <a:endParaRPr lang="en-US" sz="1600" b="1" i="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먼지: 2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여행지 : 3 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관광지 : 4</a:t>
            </a:r>
            <a:endParaRPr lang="ko-KR" altLang="en-US" sz="1600" b="1" i="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도형 18"/>
          <p:cNvSpPr>
            <a:spLocks/>
          </p:cNvSpPr>
          <p:nvPr/>
        </p:nvSpPr>
        <p:spPr>
          <a:xfrm rot="10800000">
            <a:off x="2122298" y="423415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1" r="1"/>
          <a:stretch/>
        </p:blipFill>
        <p:spPr>
          <a:xfrm>
            <a:off x="6516216" y="385626"/>
            <a:ext cx="2232247" cy="16820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64"/>
          <a:stretch/>
        </p:blipFill>
        <p:spPr>
          <a:xfrm>
            <a:off x="4516590" y="385626"/>
            <a:ext cx="1279546" cy="1682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smtClean="0"/>
              <a:t>의도 파악</a:t>
            </a:r>
            <a:endParaRPr lang="ko-KR" altLang="en-US" dirty="0"/>
          </a:p>
        </p:txBody>
      </p:sp>
      <p:sp>
        <p:nvSpPr>
          <p:cNvPr id="29" name="도형 18"/>
          <p:cNvSpPr>
            <a:spLocks/>
          </p:cNvSpPr>
          <p:nvPr/>
        </p:nvSpPr>
        <p:spPr>
          <a:xfrm rot="10800000">
            <a:off x="2915816" y="2310359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0" name="도형 19"/>
          <p:cNvSpPr>
            <a:spLocks/>
          </p:cNvSpPr>
          <p:nvPr/>
        </p:nvSpPr>
        <p:spPr>
          <a:xfrm rot="10800000">
            <a:off x="5874940" y="2310360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87624" y="2231613"/>
            <a:ext cx="1152128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입력 데이터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059776" y="2231613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Intent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804248" y="2231613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파악된 의도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5" name="도형 18"/>
          <p:cNvSpPr>
            <a:spLocks/>
          </p:cNvSpPr>
          <p:nvPr/>
        </p:nvSpPr>
        <p:spPr>
          <a:xfrm rot="10800000">
            <a:off x="211607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21"/>
          <p:cNvSpPr txBox="1">
            <a:spLocks/>
          </p:cNvSpPr>
          <p:nvPr/>
        </p:nvSpPr>
        <p:spPr>
          <a:xfrm>
            <a:off x="755576" y="2643758"/>
            <a:ext cx="2240356" cy="1296143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[[0.54,0.25,</a:t>
            </a:r>
            <a:r>
              <a:rPr lang="en-US" dirty="0">
                <a:solidFill>
                  <a:schemeClr val="tx1"/>
                </a:solidFill>
              </a:rPr>
              <a:t>0.</a:t>
            </a:r>
            <a:r>
              <a:rPr dirty="0" smtClean="0">
                <a:solidFill>
                  <a:schemeClr val="tx1"/>
                </a:solidFill>
              </a:rPr>
              <a:t>64</a:t>
            </a:r>
            <a:r>
              <a:rPr dirty="0">
                <a:solidFill>
                  <a:schemeClr val="tx1"/>
                </a:solidFill>
              </a:rPr>
              <a:t>], </a:t>
            </a:r>
            <a:endParaRPr lang="en-US"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[</a:t>
            </a:r>
            <a:r>
              <a:rPr dirty="0" smtClean="0">
                <a:solidFill>
                  <a:schemeClr val="tx1"/>
                </a:solidFill>
              </a:rPr>
              <a:t>0.48,0.5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r>
              <a:rPr dirty="0" smtClean="0">
                <a:solidFill>
                  <a:schemeClr val="tx1"/>
                </a:solidFill>
              </a:rPr>
              <a:t>,0.7</a:t>
            </a:r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 ...]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419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AI공부\Project\ppt자료\1Flo6TK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3264148" cy="183608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/>
        </p:spPr>
      </p:pic>
      <p:sp>
        <p:nvSpPr>
          <p:cNvPr id="9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의도파악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83927" y="4083918"/>
            <a:ext cx="602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텍스트의 지역정보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단어 등장순서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/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문맥 정보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로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결과값을 추출하고 의도를 파악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도형 18"/>
          <p:cNvSpPr>
            <a:spLocks/>
          </p:cNvSpPr>
          <p:nvPr/>
        </p:nvSpPr>
        <p:spPr>
          <a:xfrm rot="10800000">
            <a:off x="212229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en-US" altLang="ko-KR" dirty="0" smtClean="0"/>
              <a:t>CNN</a:t>
            </a:r>
            <a:r>
              <a:rPr lang="ko-KR" altLang="en-US" dirty="0" smtClean="0"/>
              <a:t>을 문장에 적용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89578" y="1203598"/>
            <a:ext cx="1008112" cy="648072"/>
          </a:xfrm>
          <a:prstGeom prst="roundRect">
            <a:avLst>
              <a:gd name="adj" fmla="val 1048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단어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269698" y="1192091"/>
            <a:ext cx="2240756" cy="29953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벡터 표현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7" name="텍스트 상자 17"/>
          <p:cNvSpPr txBox="1">
            <a:spLocks/>
          </p:cNvSpPr>
          <p:nvPr/>
        </p:nvSpPr>
        <p:spPr>
          <a:xfrm>
            <a:off x="5205769" y="1851670"/>
            <a:ext cx="998754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신논현역</a:t>
            </a:r>
            <a:endParaRPr lang="ko-KR" altLang="en-US" sz="160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4427984" y="2470258"/>
            <a:ext cx="761594" cy="294458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텍스트 상자 17"/>
          <p:cNvSpPr txBox="1">
            <a:spLocks/>
          </p:cNvSpPr>
          <p:nvPr/>
        </p:nvSpPr>
        <p:spPr>
          <a:xfrm>
            <a:off x="5205769" y="2264062"/>
            <a:ext cx="998754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</a:t>
            </a:r>
            <a:r>
              <a:rPr lang="ko-KR" altLang="en-US" sz="16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</a:t>
            </a:r>
          </a:p>
        </p:txBody>
      </p:sp>
      <p:sp>
        <p:nvSpPr>
          <p:cNvPr id="20" name="텍스트 상자 17"/>
          <p:cNvSpPr txBox="1">
            <a:spLocks/>
          </p:cNvSpPr>
          <p:nvPr/>
        </p:nvSpPr>
        <p:spPr>
          <a:xfrm>
            <a:off x="5205769" y="2676454"/>
            <a:ext cx="998754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</a:t>
            </a:r>
            <a:endParaRPr lang="ko-KR" altLang="en-US" sz="160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텍스트 상자 17"/>
          <p:cNvSpPr txBox="1">
            <a:spLocks/>
          </p:cNvSpPr>
          <p:nvPr/>
        </p:nvSpPr>
        <p:spPr>
          <a:xfrm>
            <a:off x="5205769" y="3088846"/>
            <a:ext cx="998754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sz="1600" b="1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</a:t>
            </a:r>
            <a:endParaRPr lang="ko-KR" altLang="en-US" sz="160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텍스트 상자 17"/>
          <p:cNvSpPr txBox="1">
            <a:spLocks/>
          </p:cNvSpPr>
          <p:nvPr/>
        </p:nvSpPr>
        <p:spPr>
          <a:xfrm>
            <a:off x="6284862" y="1851670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0.54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 flipH="1">
            <a:off x="6284862" y="1552130"/>
            <a:ext cx="704915" cy="2995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V1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5" name="텍스트 상자 17"/>
          <p:cNvSpPr txBox="1">
            <a:spLocks/>
          </p:cNvSpPr>
          <p:nvPr/>
        </p:nvSpPr>
        <p:spPr>
          <a:xfrm>
            <a:off x="5205769" y="3515544"/>
            <a:ext cx="998754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</a:t>
            </a:r>
            <a:r>
              <a:rPr lang="ko-KR" altLang="en-US" sz="16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줘</a:t>
            </a:r>
          </a:p>
        </p:txBody>
      </p:sp>
      <p:sp>
        <p:nvSpPr>
          <p:cNvPr id="26" name="도형 18"/>
          <p:cNvSpPr>
            <a:spLocks/>
          </p:cNvSpPr>
          <p:nvPr/>
        </p:nvSpPr>
        <p:spPr>
          <a:xfrm rot="10800000">
            <a:off x="4613514" y="1838077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0" name="도형 18"/>
          <p:cNvSpPr>
            <a:spLocks/>
          </p:cNvSpPr>
          <p:nvPr/>
        </p:nvSpPr>
        <p:spPr>
          <a:xfrm rot="10800000">
            <a:off x="4613514" y="3219822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 flipH="1">
            <a:off x="7037618" y="1552130"/>
            <a:ext cx="704915" cy="2995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V2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 flipH="1">
            <a:off x="7805539" y="1552130"/>
            <a:ext cx="704915" cy="2995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V3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4" name="텍스트 상자 17"/>
          <p:cNvSpPr txBox="1">
            <a:spLocks/>
          </p:cNvSpPr>
          <p:nvPr/>
        </p:nvSpPr>
        <p:spPr>
          <a:xfrm>
            <a:off x="7037618" y="1851670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0.25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텍스트 상자 17"/>
          <p:cNvSpPr txBox="1">
            <a:spLocks/>
          </p:cNvSpPr>
          <p:nvPr/>
        </p:nvSpPr>
        <p:spPr>
          <a:xfrm>
            <a:off x="7805538" y="1851670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0.64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텍스트 상자 17"/>
          <p:cNvSpPr txBox="1">
            <a:spLocks/>
          </p:cNvSpPr>
          <p:nvPr/>
        </p:nvSpPr>
        <p:spPr>
          <a:xfrm>
            <a:off x="6284862" y="2264062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0.48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텍스트 상자 17"/>
          <p:cNvSpPr txBox="1">
            <a:spLocks/>
          </p:cNvSpPr>
          <p:nvPr/>
        </p:nvSpPr>
        <p:spPr>
          <a:xfrm>
            <a:off x="7037618" y="2264062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0.52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텍스트 상자 17"/>
          <p:cNvSpPr txBox="1">
            <a:spLocks/>
          </p:cNvSpPr>
          <p:nvPr/>
        </p:nvSpPr>
        <p:spPr>
          <a:xfrm>
            <a:off x="7805538" y="2264062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0.71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텍스트 상자 17"/>
          <p:cNvSpPr txBox="1">
            <a:spLocks/>
          </p:cNvSpPr>
          <p:nvPr/>
        </p:nvSpPr>
        <p:spPr>
          <a:xfrm>
            <a:off x="6284862" y="2676454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0.11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텍스트 상자 17"/>
          <p:cNvSpPr txBox="1">
            <a:spLocks/>
          </p:cNvSpPr>
          <p:nvPr/>
        </p:nvSpPr>
        <p:spPr>
          <a:xfrm>
            <a:off x="7037618" y="2676454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0.17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텍스트 상자 17"/>
          <p:cNvSpPr txBox="1">
            <a:spLocks/>
          </p:cNvSpPr>
          <p:nvPr/>
        </p:nvSpPr>
        <p:spPr>
          <a:xfrm>
            <a:off x="7805538" y="2676454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0.24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텍스트 상자 17"/>
          <p:cNvSpPr txBox="1">
            <a:spLocks/>
          </p:cNvSpPr>
          <p:nvPr/>
        </p:nvSpPr>
        <p:spPr>
          <a:xfrm>
            <a:off x="6284862" y="3103152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0.15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텍스트 상자 17"/>
          <p:cNvSpPr txBox="1">
            <a:spLocks/>
          </p:cNvSpPr>
          <p:nvPr/>
        </p:nvSpPr>
        <p:spPr>
          <a:xfrm>
            <a:off x="7037618" y="3103152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0.24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텍스트 상자 17"/>
          <p:cNvSpPr txBox="1">
            <a:spLocks/>
          </p:cNvSpPr>
          <p:nvPr/>
        </p:nvSpPr>
        <p:spPr>
          <a:xfrm>
            <a:off x="7805538" y="3103152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0.36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텍스트 상자 17"/>
          <p:cNvSpPr txBox="1">
            <a:spLocks/>
          </p:cNvSpPr>
          <p:nvPr/>
        </p:nvSpPr>
        <p:spPr>
          <a:xfrm>
            <a:off x="6284862" y="3521448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0.44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텍스트 상자 17"/>
          <p:cNvSpPr txBox="1">
            <a:spLocks/>
          </p:cNvSpPr>
          <p:nvPr/>
        </p:nvSpPr>
        <p:spPr>
          <a:xfrm>
            <a:off x="7037618" y="3521448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0.65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텍스트 상자 17"/>
          <p:cNvSpPr txBox="1">
            <a:spLocks/>
          </p:cNvSpPr>
          <p:nvPr/>
        </p:nvSpPr>
        <p:spPr>
          <a:xfrm>
            <a:off x="7805538" y="3521448"/>
            <a:ext cx="704915" cy="4123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0.43</a:t>
            </a:r>
            <a:endParaRPr lang="ko-KR" altLang="en-US" sz="1050" b="1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30178" y="1923678"/>
            <a:ext cx="3300298" cy="6741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도형 18"/>
          <p:cNvSpPr>
            <a:spLocks/>
          </p:cNvSpPr>
          <p:nvPr/>
        </p:nvSpPr>
        <p:spPr>
          <a:xfrm rot="16200000">
            <a:off x="8514330" y="2013135"/>
            <a:ext cx="395598" cy="216685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49" name="도형 18"/>
          <p:cNvSpPr>
            <a:spLocks/>
          </p:cNvSpPr>
          <p:nvPr/>
        </p:nvSpPr>
        <p:spPr>
          <a:xfrm rot="16200000">
            <a:off x="8514330" y="2458572"/>
            <a:ext cx="395598" cy="216685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50" name="도형 18"/>
          <p:cNvSpPr>
            <a:spLocks/>
          </p:cNvSpPr>
          <p:nvPr/>
        </p:nvSpPr>
        <p:spPr>
          <a:xfrm rot="16200000">
            <a:off x="8514330" y="2913678"/>
            <a:ext cx="395598" cy="216685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8757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질문의 </a:t>
            </a:r>
            <a:r>
              <a:rPr lang="ko-KR" altLang="en-US" dirty="0" err="1"/>
              <a:t>의도파악이</a:t>
            </a:r>
            <a:r>
              <a:rPr lang="ko-KR" altLang="en-US" dirty="0"/>
              <a:t> 가능한 경우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8" r="1"/>
          <a:stretch/>
        </p:blipFill>
        <p:spPr>
          <a:xfrm>
            <a:off x="7235107" y="385626"/>
            <a:ext cx="1513356" cy="16820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109"/>
          <a:stretch/>
        </p:blipFill>
        <p:spPr>
          <a:xfrm>
            <a:off x="4516589" y="385626"/>
            <a:ext cx="1984327" cy="1682068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99592" y="2643758"/>
            <a:ext cx="900000" cy="915415"/>
            <a:chOff x="5310008" y="2220304"/>
            <a:chExt cx="900000" cy="91541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28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30" name="텍스트 상자 15"/>
          <p:cNvSpPr txBox="1">
            <a:spLocks/>
          </p:cNvSpPr>
          <p:nvPr/>
        </p:nvSpPr>
        <p:spPr>
          <a:xfrm>
            <a:off x="2267744" y="2040998"/>
            <a:ext cx="2876553" cy="4320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[ '</a:t>
            </a:r>
            <a:r>
              <a:rPr lang="ko-KR" altLang="en-US" dirty="0" err="1"/>
              <a:t>신논현역</a:t>
            </a:r>
            <a:r>
              <a:rPr lang="ko-KR" altLang="en-US" dirty="0"/>
              <a:t>', '피자',</a:t>
            </a:r>
            <a:r>
              <a:rPr lang="en-US" altLang="ko-KR" dirty="0"/>
              <a:t> </a:t>
            </a:r>
            <a:r>
              <a:rPr lang="ko-KR" altLang="en-US" dirty="0" smtClean="0"/>
              <a:t>'</a:t>
            </a:r>
            <a:r>
              <a:rPr lang="ko-KR" altLang="en-US" dirty="0"/>
              <a:t>맛집', '추천</a:t>
            </a:r>
            <a:r>
              <a:rPr lang="en-US" altLang="ko-KR" dirty="0"/>
              <a:t>’,</a:t>
            </a:r>
            <a:r>
              <a:rPr lang="ko-KR" altLang="en-US" dirty="0"/>
              <a:t> '해줘</a:t>
            </a:r>
            <a:r>
              <a:rPr lang="en-US" altLang="ko-KR" dirty="0"/>
              <a:t>’ </a:t>
            </a:r>
            <a:r>
              <a:rPr lang="ko-KR" altLang="en-US" dirty="0"/>
              <a:t>]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073180" y="3427700"/>
            <a:ext cx="1097347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개체명</a:t>
            </a:r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 인식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67744" y="1746088"/>
            <a:ext cx="1296144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토큰화된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문장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44297" y="2876447"/>
            <a:ext cx="3710660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임베딩된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벡터 데이터를 토대로 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600" dirty="0" err="1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개체명을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인식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7" name="텍스트 상자 15"/>
          <p:cNvSpPr txBox="1">
            <a:spLocks/>
          </p:cNvSpPr>
          <p:nvPr/>
        </p:nvSpPr>
        <p:spPr>
          <a:xfrm>
            <a:off x="3707904" y="3004396"/>
            <a:ext cx="849882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벡터 집합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314746" y="2578424"/>
            <a:ext cx="1180010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워드 </a:t>
            </a:r>
            <a:r>
              <a:rPr lang="ko-KR" altLang="en-US" sz="1400" dirty="0" err="1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임베딩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3" name="오른쪽 화살표 32"/>
          <p:cNvSpPr/>
          <p:nvPr/>
        </p:nvSpPr>
        <p:spPr>
          <a:xfrm rot="5400000">
            <a:off x="4003652" y="3462902"/>
            <a:ext cx="416616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5400000">
            <a:off x="4003652" y="2615502"/>
            <a:ext cx="416616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텍스트 상자 15"/>
          <p:cNvSpPr txBox="1">
            <a:spLocks/>
          </p:cNvSpPr>
          <p:nvPr/>
        </p:nvSpPr>
        <p:spPr>
          <a:xfrm>
            <a:off x="2267744" y="3867894"/>
            <a:ext cx="3108716" cy="5040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개체명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[‘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LOCATION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RESTAURANT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’]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[‘</a:t>
            </a:r>
            <a:r>
              <a:rPr lang="ko-KR" altLang="en-US" sz="1200" dirty="0" err="1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</a:t>
            </a:r>
            <a:r>
              <a:rPr lang="ko-KR" altLang="en-US" sz="1200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</a:t>
            </a:r>
            <a:r>
              <a:rPr lang="ko-KR" altLang="en-US" sz="12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, ‘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’]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0943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개체명인식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64787" y="4227934"/>
            <a:ext cx="473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 출력에 필요한 개체명 키워드 예측</a:t>
            </a:r>
          </a:p>
        </p:txBody>
      </p:sp>
      <p:sp>
        <p:nvSpPr>
          <p:cNvPr id="25" name="텍스트 상자 17"/>
          <p:cNvSpPr txBox="1">
            <a:spLocks/>
          </p:cNvSpPr>
          <p:nvPr/>
        </p:nvSpPr>
        <p:spPr>
          <a:xfrm>
            <a:off x="3301502" y="2912477"/>
            <a:ext cx="2782666" cy="6673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Bidirectional LSTM</a:t>
            </a: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CRF + </a:t>
            </a:r>
            <a:r>
              <a:rPr lang="en-US" altLang="ko-KR" b="1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Tagging</a:t>
            </a:r>
            <a:endParaRPr lang="ko-KR" alt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텍스트 상자 27"/>
          <p:cNvSpPr txBox="1">
            <a:spLocks/>
          </p:cNvSpPr>
          <p:nvPr/>
        </p:nvSpPr>
        <p:spPr>
          <a:xfrm>
            <a:off x="6270545" y="2715766"/>
            <a:ext cx="1259824" cy="4745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i="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LOCATION</a:t>
            </a:r>
            <a:endParaRPr lang="ko-KR" altLang="en-US" sz="1400" b="1" i="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도형 18"/>
          <p:cNvSpPr>
            <a:spLocks/>
          </p:cNvSpPr>
          <p:nvPr/>
        </p:nvSpPr>
        <p:spPr>
          <a:xfrm rot="10800000">
            <a:off x="220315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 err="1" smtClean="0"/>
              <a:t>개체명</a:t>
            </a:r>
            <a:r>
              <a:rPr lang="ko-KR" altLang="en-US" dirty="0" smtClean="0"/>
              <a:t> 인식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8" r="1"/>
          <a:stretch/>
        </p:blipFill>
        <p:spPr>
          <a:xfrm>
            <a:off x="7235107" y="385626"/>
            <a:ext cx="1513356" cy="168206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109"/>
          <a:stretch/>
        </p:blipFill>
        <p:spPr>
          <a:xfrm>
            <a:off x="4516589" y="385626"/>
            <a:ext cx="1984327" cy="1682068"/>
          </a:xfrm>
          <a:prstGeom prst="rect">
            <a:avLst/>
          </a:prstGeom>
        </p:spPr>
      </p:pic>
      <p:sp>
        <p:nvSpPr>
          <p:cNvPr id="33" name="도형 18"/>
          <p:cNvSpPr>
            <a:spLocks/>
          </p:cNvSpPr>
          <p:nvPr/>
        </p:nvSpPr>
        <p:spPr>
          <a:xfrm rot="10800000">
            <a:off x="2915816" y="2310359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4" name="도형 19"/>
          <p:cNvSpPr>
            <a:spLocks/>
          </p:cNvSpPr>
          <p:nvPr/>
        </p:nvSpPr>
        <p:spPr>
          <a:xfrm rot="10800000">
            <a:off x="5874940" y="2310360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87624" y="2231613"/>
            <a:ext cx="1152128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입력 데이터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059776" y="2231613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Entity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96732" y="2231613"/>
            <a:ext cx="1647676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인식한 </a:t>
            </a:r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개체명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1" name="텍스트 상자 21"/>
          <p:cNvSpPr txBox="1">
            <a:spLocks/>
          </p:cNvSpPr>
          <p:nvPr/>
        </p:nvSpPr>
        <p:spPr>
          <a:xfrm>
            <a:off x="755576" y="2643758"/>
            <a:ext cx="2240356" cy="1296143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[[0.54,0.25,</a:t>
            </a:r>
            <a:r>
              <a:rPr lang="en-US" dirty="0">
                <a:solidFill>
                  <a:schemeClr val="tx1"/>
                </a:solidFill>
              </a:rPr>
              <a:t>0.</a:t>
            </a:r>
            <a:r>
              <a:rPr dirty="0" smtClean="0">
                <a:solidFill>
                  <a:schemeClr val="tx1"/>
                </a:solidFill>
              </a:rPr>
              <a:t>64</a:t>
            </a:r>
            <a:r>
              <a:rPr dirty="0">
                <a:solidFill>
                  <a:schemeClr val="tx1"/>
                </a:solidFill>
              </a:rPr>
              <a:t>], </a:t>
            </a:r>
            <a:endParaRPr lang="en-US"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[</a:t>
            </a:r>
            <a:r>
              <a:rPr dirty="0" smtClean="0">
                <a:solidFill>
                  <a:schemeClr val="tx1"/>
                </a:solidFill>
              </a:rPr>
              <a:t>0.48,0.5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r>
              <a:rPr dirty="0" smtClean="0">
                <a:solidFill>
                  <a:schemeClr val="tx1"/>
                </a:solidFill>
              </a:rPr>
              <a:t>,0.7</a:t>
            </a:r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 ...]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텍스트 상자 27"/>
          <p:cNvSpPr txBox="1">
            <a:spLocks/>
          </p:cNvSpPr>
          <p:nvPr/>
        </p:nvSpPr>
        <p:spPr>
          <a:xfrm>
            <a:off x="7530369" y="2715766"/>
            <a:ext cx="1259824" cy="4745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i="0" dirty="0" err="1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신논현역</a:t>
            </a:r>
            <a:endParaRPr lang="ko-KR" altLang="en-US" sz="1400" b="1" i="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텍스트 상자 27"/>
          <p:cNvSpPr txBox="1">
            <a:spLocks/>
          </p:cNvSpPr>
          <p:nvPr/>
        </p:nvSpPr>
        <p:spPr>
          <a:xfrm>
            <a:off x="6132570" y="3190316"/>
            <a:ext cx="1535774" cy="4745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RESTAURANT</a:t>
            </a:r>
            <a:endParaRPr lang="ko-KR" altLang="en-US" sz="1400" b="1" i="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텍스트 상자 27"/>
          <p:cNvSpPr txBox="1">
            <a:spLocks/>
          </p:cNvSpPr>
          <p:nvPr/>
        </p:nvSpPr>
        <p:spPr>
          <a:xfrm>
            <a:off x="7530369" y="3190316"/>
            <a:ext cx="1259824" cy="4745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</a:t>
            </a:r>
            <a:r>
              <a:rPr lang="ko-KR" altLang="en-US" sz="14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</a:t>
            </a:r>
            <a:endParaRPr lang="ko-KR" altLang="en-US" sz="1400" b="1" i="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텍스트 상자 27"/>
          <p:cNvSpPr txBox="1">
            <a:spLocks/>
          </p:cNvSpPr>
          <p:nvPr/>
        </p:nvSpPr>
        <p:spPr>
          <a:xfrm>
            <a:off x="6270545" y="3664866"/>
            <a:ext cx="1259824" cy="4745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</a:t>
            </a:r>
            <a:endParaRPr lang="ko-KR" altLang="en-US" sz="1400" b="1" i="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텍스트 상자 27"/>
          <p:cNvSpPr txBox="1">
            <a:spLocks/>
          </p:cNvSpPr>
          <p:nvPr/>
        </p:nvSpPr>
        <p:spPr>
          <a:xfrm>
            <a:off x="7530369" y="3664866"/>
            <a:ext cx="1259824" cy="4745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err="1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</a:t>
            </a:r>
            <a:r>
              <a:rPr lang="ko-KR" altLang="en-US" sz="1400" b="1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</a:t>
            </a:r>
            <a:endParaRPr lang="ko-KR" altLang="en-US" sz="1400" b="1" i="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70772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7776790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개체명인식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7614"/>
            <a:ext cx="2960740" cy="279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텍스트 상자 17"/>
          <p:cNvSpPr txBox="1">
            <a:spLocks/>
          </p:cNvSpPr>
          <p:nvPr/>
        </p:nvSpPr>
        <p:spPr>
          <a:xfrm>
            <a:off x="4281299" y="2491403"/>
            <a:ext cx="725492" cy="397936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과거</a:t>
            </a:r>
          </a:p>
        </p:txBody>
      </p:sp>
      <p:sp>
        <p:nvSpPr>
          <p:cNvPr id="8" name="텍스트 상자 17"/>
          <p:cNvSpPr txBox="1">
            <a:spLocks/>
          </p:cNvSpPr>
          <p:nvPr/>
        </p:nvSpPr>
        <p:spPr>
          <a:xfrm>
            <a:off x="7164288" y="2491403"/>
            <a:ext cx="725492" cy="397936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7286" y="4227934"/>
            <a:ext cx="64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양방향 학습모델을 통해 예측 정확도를 높여줌 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도형 18"/>
          <p:cNvSpPr>
            <a:spLocks/>
          </p:cNvSpPr>
          <p:nvPr/>
        </p:nvSpPr>
        <p:spPr>
          <a:xfrm rot="10800000">
            <a:off x="220315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076056" y="2427734"/>
            <a:ext cx="208823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flipH="1">
            <a:off x="5076265" y="2713276"/>
            <a:ext cx="2088232" cy="2160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59776" y="2058402"/>
            <a:ext cx="252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순방향 </a:t>
            </a:r>
            <a:r>
              <a:rPr lang="en-US" altLang="ko-KR" b="1" dirty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LSTM</a:t>
            </a:r>
            <a:endParaRPr lang="ko-KR" altLang="en-US" b="1" dirty="0">
              <a:solidFill>
                <a:schemeClr val="accent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59776" y="2977932"/>
            <a:ext cx="252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역방향 </a:t>
            </a:r>
            <a:r>
              <a:rPr lang="en-US" altLang="ko-KR" b="1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LSTM</a:t>
            </a:r>
            <a:endParaRPr lang="ko-KR" altLang="en-US" b="1" dirty="0"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06791" y="1923678"/>
            <a:ext cx="2229506" cy="151216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59520" y="1548585"/>
            <a:ext cx="252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Concatenate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en-US" altLang="ko-KR" dirty="0" smtClean="0"/>
              <a:t>Bidirectional LSTM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359224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7776790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개체명인식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도형 18"/>
          <p:cNvSpPr>
            <a:spLocks/>
          </p:cNvSpPr>
          <p:nvPr/>
        </p:nvSpPr>
        <p:spPr>
          <a:xfrm rot="10800000">
            <a:off x="220315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"/>
          <p:cNvSpPr txBox="1">
            <a:spLocks/>
          </p:cNvSpPr>
          <p:nvPr/>
        </p:nvSpPr>
        <p:spPr>
          <a:xfrm>
            <a:off x="607368" y="2211549"/>
            <a:ext cx="3460576" cy="555360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박지성은 맨체스터유나이티드</a:t>
            </a:r>
            <a:r>
              <a:rPr lang="en-US" altLang="ko-KR" sz="1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 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소속 축구선수이다</a:t>
            </a:r>
            <a:r>
              <a:rPr lang="en-US" altLang="ko-KR" sz="17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7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20" y="1577408"/>
            <a:ext cx="4133880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24328" y="168678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PER</a:t>
            </a:r>
            <a:endParaRPr lang="ko-KR" altLang="en-US" b="1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24328" y="222610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ORG</a:t>
            </a:r>
            <a:endParaRPr lang="ko-KR" altLang="en-US" b="1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24328" y="283891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CVL</a:t>
            </a:r>
            <a:endParaRPr lang="ko-KR" altLang="en-US" b="1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en-US" altLang="ko-KR" dirty="0" smtClean="0"/>
              <a:t>Tagging </a:t>
            </a:r>
            <a:r>
              <a:rPr lang="ko-KR" altLang="en-US" dirty="0" smtClean="0"/>
              <a:t>기법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11960" y="1203598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en-US" altLang="ko-KR" dirty="0" smtClean="0">
                <a:solidFill>
                  <a:schemeClr val="accent1"/>
                </a:solidFill>
              </a:rPr>
              <a:t>BIO Tagging </a:t>
            </a:r>
            <a:r>
              <a:rPr lang="ko-KR" altLang="en-US" dirty="0" smtClean="0">
                <a:solidFill>
                  <a:schemeClr val="accent1"/>
                </a:solidFill>
              </a:rPr>
              <a:t>예시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36296" y="2118837"/>
            <a:ext cx="720080" cy="5386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36296" y="2838917"/>
            <a:ext cx="720080" cy="3573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236296" y="1761535"/>
            <a:ext cx="720080" cy="178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72872" y="4218642"/>
            <a:ext cx="627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BI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로 세분화된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Tag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들을 각각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개의 </a:t>
            </a:r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개체명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태그로 결합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567057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7776790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개체명인식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64787" y="4083918"/>
            <a:ext cx="602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LSTM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에서 추출한 </a:t>
            </a:r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결과치들을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토대로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가장 적합한 형태의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Tag Sequence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를 추출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도형 18"/>
          <p:cNvSpPr>
            <a:spLocks/>
          </p:cNvSpPr>
          <p:nvPr/>
        </p:nvSpPr>
        <p:spPr>
          <a:xfrm rot="10800000">
            <a:off x="220315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8" y="1380167"/>
            <a:ext cx="3528392" cy="266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72000" y="1563638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나눔스퀘어 ExtraBold" pitchFamily="50" charset="-127"/>
                <a:ea typeface="나눔스퀘어 ExtraBold" pitchFamily="50" charset="-127"/>
              </a:rPr>
              <a:t>통계적 기법인 </a:t>
            </a:r>
            <a:r>
              <a:rPr lang="en-US" altLang="ko-KR" b="1" dirty="0" smtClean="0">
                <a:solidFill>
                  <a:schemeClr val="tx2"/>
                </a:solidFill>
                <a:latin typeface="나눔스퀘어 ExtraBold" pitchFamily="50" charset="-127"/>
                <a:ea typeface="나눔스퀘어 ExtraBold" pitchFamily="50" charset="-127"/>
              </a:rPr>
              <a:t>CRF</a:t>
            </a:r>
            <a:r>
              <a:rPr lang="ko-KR" altLang="en-US" b="1" dirty="0" smtClean="0">
                <a:solidFill>
                  <a:schemeClr val="tx2"/>
                </a:solidFill>
                <a:latin typeface="나눔스퀘어 ExtraBold" pitchFamily="50" charset="-127"/>
                <a:ea typeface="나눔스퀘어 ExtraBold" pitchFamily="50" charset="-127"/>
              </a:rPr>
              <a:t>를 통해 </a:t>
            </a:r>
            <a:endParaRPr lang="en-US" altLang="ko-KR" b="1" dirty="0" smtClean="0">
              <a:solidFill>
                <a:schemeClr val="tx2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나눔스퀘어 ExtraBold" pitchFamily="50" charset="-127"/>
                <a:ea typeface="나눔스퀘어 ExtraBold" pitchFamily="50" charset="-127"/>
              </a:rPr>
              <a:t>높은 가중치의 </a:t>
            </a:r>
            <a:r>
              <a:rPr lang="en-US" altLang="ko-KR" b="1" dirty="0" smtClean="0">
                <a:solidFill>
                  <a:schemeClr val="tx2"/>
                </a:solidFill>
                <a:latin typeface="나눔스퀘어 ExtraBold" pitchFamily="50" charset="-127"/>
                <a:ea typeface="나눔스퀘어 ExtraBold" pitchFamily="50" charset="-127"/>
              </a:rPr>
              <a:t>Sequence </a:t>
            </a:r>
            <a:r>
              <a:rPr lang="ko-KR" altLang="en-US" b="1" dirty="0" smtClean="0">
                <a:solidFill>
                  <a:schemeClr val="tx2"/>
                </a:solidFill>
                <a:latin typeface="나눔스퀘어 ExtraBold" pitchFamily="50" charset="-127"/>
                <a:ea typeface="나눔스퀘어 ExtraBold" pitchFamily="50" charset="-127"/>
              </a:rPr>
              <a:t>선택</a:t>
            </a:r>
            <a:endParaRPr lang="ko-KR" altLang="en-US" b="1" dirty="0">
              <a:solidFill>
                <a:schemeClr val="tx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en-US" altLang="ko-KR" dirty="0"/>
              <a:t>Bidirectional LSTM + CRF</a:t>
            </a:r>
            <a:endParaRPr lang="ko-KR" altLang="en-US" dirty="0"/>
          </a:p>
        </p:txBody>
      </p:sp>
      <p:sp>
        <p:nvSpPr>
          <p:cNvPr id="12" name="도형 18"/>
          <p:cNvSpPr>
            <a:spLocks/>
          </p:cNvSpPr>
          <p:nvPr/>
        </p:nvSpPr>
        <p:spPr>
          <a:xfrm rot="10800000">
            <a:off x="4572000" y="1563639"/>
            <a:ext cx="524776" cy="256094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4" name="도형 18"/>
          <p:cNvSpPr>
            <a:spLocks/>
          </p:cNvSpPr>
          <p:nvPr/>
        </p:nvSpPr>
        <p:spPr>
          <a:xfrm rot="10800000">
            <a:off x="4572000" y="2009915"/>
            <a:ext cx="524776" cy="256094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4049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0"/>
            <a:ext cx="2411760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291467" y="2156252"/>
            <a:ext cx="9435467" cy="84754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6512" y="2156252"/>
            <a:ext cx="7346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tx1">
                    <a:alpha val="8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Trigo </a:t>
            </a:r>
            <a:r>
              <a:rPr lang="ko-KR" altLang="en-US" sz="4800" dirty="0">
                <a:solidFill>
                  <a:schemeClr val="tx1">
                    <a:alpha val="8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73630775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질문의 </a:t>
            </a:r>
            <a:r>
              <a:rPr lang="ko-KR" altLang="en-US" dirty="0" err="1"/>
              <a:t>의도파악이</a:t>
            </a:r>
            <a:r>
              <a:rPr lang="ko-KR" altLang="en-US" dirty="0"/>
              <a:t> 가능한 경우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6" r="-1"/>
          <a:stretch/>
        </p:blipFill>
        <p:spPr>
          <a:xfrm>
            <a:off x="7802435" y="385626"/>
            <a:ext cx="946028" cy="16820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22"/>
          <a:stretch/>
        </p:blipFill>
        <p:spPr>
          <a:xfrm>
            <a:off x="4516589" y="385626"/>
            <a:ext cx="2665122" cy="1682068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99592" y="2643758"/>
            <a:ext cx="900000" cy="915415"/>
            <a:chOff x="5310008" y="2220304"/>
            <a:chExt cx="900000" cy="91541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28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5076056" y="3507854"/>
            <a:ext cx="3710660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의도와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개체명을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기반으로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Keyword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구성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27894" y="2754200"/>
            <a:ext cx="1180010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시나리오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1" name="텍스트 상자 15"/>
          <p:cNvSpPr txBox="1">
            <a:spLocks/>
          </p:cNvSpPr>
          <p:nvPr/>
        </p:nvSpPr>
        <p:spPr>
          <a:xfrm>
            <a:off x="2267744" y="3307145"/>
            <a:ext cx="1787828" cy="5040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[‘</a:t>
            </a:r>
            <a:r>
              <a:rPr lang="ko-KR" altLang="en-US" sz="1200" dirty="0" err="1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</a:t>
            </a:r>
            <a:r>
              <a:rPr lang="ko-KR" altLang="en-US" sz="1200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</a:t>
            </a:r>
            <a:r>
              <a:rPr lang="ko-KR" altLang="en-US" sz="12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, ‘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’]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텍스트 상자 15"/>
          <p:cNvSpPr txBox="1">
            <a:spLocks/>
          </p:cNvSpPr>
          <p:nvPr/>
        </p:nvSpPr>
        <p:spPr>
          <a:xfrm>
            <a:off x="3586038" y="2132601"/>
            <a:ext cx="2644390" cy="5040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[‘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LOCATION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RESTAURANT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’]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[‘</a:t>
            </a:r>
            <a:r>
              <a:rPr lang="ko-KR" altLang="en-US" sz="1200" dirty="0" err="1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신논현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피자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, ‘</a:t>
            </a:r>
            <a:r>
              <a:rPr lang="ko-KR" altLang="en-US" sz="1200" dirty="0" err="1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’]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 rot="5400000">
            <a:off x="3643612" y="2778164"/>
            <a:ext cx="416616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텍스트 상자 15"/>
          <p:cNvSpPr txBox="1">
            <a:spLocks/>
          </p:cNvSpPr>
          <p:nvPr/>
        </p:nvSpPr>
        <p:spPr>
          <a:xfrm>
            <a:off x="2267744" y="2132601"/>
            <a:ext cx="1112876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의도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C00000"/>
                </a:solidFill>
              </a:rPr>
              <a:t>맛집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5" name="오른쪽 화살표 44"/>
          <p:cNvSpPr/>
          <p:nvPr/>
        </p:nvSpPr>
        <p:spPr>
          <a:xfrm rot="5400000">
            <a:off x="2105711" y="2696719"/>
            <a:ext cx="579506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67744" y="1841604"/>
            <a:ext cx="641576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의도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577302" y="1841604"/>
            <a:ext cx="1066706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개체명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9590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질문의 </a:t>
            </a:r>
            <a:r>
              <a:rPr lang="ko-KR" altLang="en-US" dirty="0" err="1"/>
              <a:t>의도파악이</a:t>
            </a:r>
            <a:r>
              <a:rPr lang="ko-KR" altLang="en-US" dirty="0"/>
              <a:t> 가능한 경우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3" r="-1"/>
          <a:stretch/>
        </p:blipFill>
        <p:spPr>
          <a:xfrm>
            <a:off x="8275449" y="385626"/>
            <a:ext cx="473014" cy="16820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0"/>
          <a:stretch/>
        </p:blipFill>
        <p:spPr>
          <a:xfrm>
            <a:off x="4516588" y="385626"/>
            <a:ext cx="3299195" cy="1682068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99592" y="2643758"/>
            <a:ext cx="900000" cy="915415"/>
            <a:chOff x="5310008" y="2220304"/>
            <a:chExt cx="900000" cy="91541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28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4533748" y="4443958"/>
            <a:ext cx="3710660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키워드에 따라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DB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검색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/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웹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크롤링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선택하여 답변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set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완성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75856" y="2694658"/>
            <a:ext cx="1808390" cy="4358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의도가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맛집인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 경우</a:t>
            </a:r>
            <a:endParaRPr lang="en-US" altLang="ko-KR" sz="1400" dirty="0" smtClean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웹 </a:t>
            </a:r>
            <a:r>
              <a:rPr lang="ko-KR" altLang="en-US" sz="1400" dirty="0" err="1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크롤링</a:t>
            </a:r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 방식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1" name="텍스트 상자 15"/>
          <p:cNvSpPr txBox="1">
            <a:spLocks/>
          </p:cNvSpPr>
          <p:nvPr/>
        </p:nvSpPr>
        <p:spPr>
          <a:xfrm>
            <a:off x="2267744" y="2141015"/>
            <a:ext cx="1787828" cy="5040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[‘</a:t>
            </a:r>
            <a:r>
              <a:rPr lang="ko-KR" altLang="en-US" sz="1200" dirty="0" err="1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신논</a:t>
            </a:r>
            <a:r>
              <a:rPr lang="ko-KR" altLang="en-US" sz="1200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</a:t>
            </a:r>
            <a:r>
              <a:rPr lang="ko-KR" altLang="en-US" sz="12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, ‘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’]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 rot="5400000">
            <a:off x="2963695" y="2778164"/>
            <a:ext cx="416616" cy="2880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765614" y="3309575"/>
            <a:ext cx="792088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답변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9"/>
          <a:stretch/>
        </p:blipFill>
        <p:spPr bwMode="auto">
          <a:xfrm>
            <a:off x="5084246" y="1707654"/>
            <a:ext cx="2680734" cy="263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8152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질문의 </a:t>
            </a:r>
            <a:r>
              <a:rPr lang="ko-KR" altLang="en-US" dirty="0" err="1"/>
              <a:t>의도파악이</a:t>
            </a:r>
            <a:r>
              <a:rPr lang="ko-KR" altLang="en-US" dirty="0"/>
              <a:t> 가능한 경우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90" y="385626"/>
            <a:ext cx="4231874" cy="16820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0"/>
          <a:stretch/>
        </p:blipFill>
        <p:spPr>
          <a:xfrm>
            <a:off x="4516588" y="385626"/>
            <a:ext cx="3826478" cy="1682068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8204" y="4443958"/>
            <a:ext cx="1743756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서버에 요청 직전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99592" y="2643758"/>
            <a:ext cx="900000" cy="915415"/>
            <a:chOff x="2627784" y="2218218"/>
            <a:chExt cx="900000" cy="91541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31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rcRect l="5996" t="12150" r="5461" b="16969"/>
          <a:stretch/>
        </p:blipFill>
        <p:spPr>
          <a:xfrm>
            <a:off x="5481403" y="1508120"/>
            <a:ext cx="1896847" cy="3079854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2123728" y="1779662"/>
            <a:ext cx="2344236" cy="2509180"/>
            <a:chOff x="1266137" y="1688176"/>
            <a:chExt cx="2344236" cy="250918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6"/>
            <a:srcRect l="4641" t="12260" r="4581" b="76251"/>
            <a:stretch/>
          </p:blipFill>
          <p:spPr>
            <a:xfrm>
              <a:off x="1266137" y="1688176"/>
              <a:ext cx="2343002" cy="601598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6"/>
            <a:srcRect l="4641" t="48012" r="4581" b="15531"/>
            <a:stretch/>
          </p:blipFill>
          <p:spPr>
            <a:xfrm>
              <a:off x="1267375" y="2288446"/>
              <a:ext cx="2342998" cy="1908910"/>
            </a:xfrm>
            <a:prstGeom prst="rect">
              <a:avLst/>
            </a:prstGeom>
          </p:spPr>
        </p:pic>
      </p:grpSp>
      <p:sp>
        <p:nvSpPr>
          <p:cNvPr id="36" name="모서리가 둥근 직사각형 35"/>
          <p:cNvSpPr/>
          <p:nvPr/>
        </p:nvSpPr>
        <p:spPr>
          <a:xfrm>
            <a:off x="5481404" y="4443958"/>
            <a:ext cx="1896846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서버 응답 반영 후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7" name="도형 18"/>
          <p:cNvSpPr>
            <a:spLocks/>
          </p:cNvSpPr>
          <p:nvPr/>
        </p:nvSpPr>
        <p:spPr>
          <a:xfrm rot="10800000">
            <a:off x="4824467" y="234750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8" name="도형 18"/>
          <p:cNvSpPr>
            <a:spLocks/>
          </p:cNvSpPr>
          <p:nvPr/>
        </p:nvSpPr>
        <p:spPr>
          <a:xfrm rot="10800000">
            <a:off x="4824467" y="3219758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6456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27584" y="834266"/>
            <a:ext cx="3252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의도에 맞지 않은 질문일 경우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Fallback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8" name="텍스트 상자 15"/>
          <p:cNvSpPr txBox="1">
            <a:spLocks/>
          </p:cNvSpPr>
          <p:nvPr/>
        </p:nvSpPr>
        <p:spPr>
          <a:xfrm>
            <a:off x="4074748" y="2456326"/>
            <a:ext cx="1289340" cy="3314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자존감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39195" y="2139702"/>
            <a:ext cx="576064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질문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583768" y="2872081"/>
            <a:ext cx="900000" cy="915415"/>
            <a:chOff x="2627784" y="2218218"/>
            <a:chExt cx="900000" cy="915415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31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7164288" y="2872081"/>
            <a:ext cx="900000" cy="915415"/>
            <a:chOff x="5310008" y="2220304"/>
            <a:chExt cx="900000" cy="915415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34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37" name="도형 18"/>
          <p:cNvSpPr>
            <a:spLocks/>
          </p:cNvSpPr>
          <p:nvPr/>
        </p:nvSpPr>
        <p:spPr>
          <a:xfrm rot="10800000">
            <a:off x="3023390" y="3003798"/>
            <a:ext cx="3492826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27466" y="4155927"/>
            <a:ext cx="4420798" cy="4692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사용자가 입력한 문장이 서버로 전송되어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질문의 의도를 파악하는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로직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수행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16" y="830210"/>
            <a:ext cx="4027740" cy="5673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6"/>
          <a:stretch/>
        </p:blipFill>
        <p:spPr>
          <a:xfrm>
            <a:off x="5105956" y="830210"/>
            <a:ext cx="3445100" cy="5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942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텍스트 상자 15"/>
          <p:cNvSpPr txBox="1">
            <a:spLocks/>
          </p:cNvSpPr>
          <p:nvPr/>
        </p:nvSpPr>
        <p:spPr>
          <a:xfrm>
            <a:off x="2362780" y="2067694"/>
            <a:ext cx="2585484" cy="3314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</a:t>
            </a:r>
            <a:r>
              <a:rPr lang="ko-KR" altLang="en-US" sz="1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자존감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오른쪽 화살표 79"/>
          <p:cNvSpPr/>
          <p:nvPr/>
        </p:nvSpPr>
        <p:spPr>
          <a:xfrm rot="5400000">
            <a:off x="3752714" y="3503268"/>
            <a:ext cx="349232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2267744" y="3968742"/>
            <a:ext cx="2775556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[ ＇내</a:t>
            </a:r>
            <a:r>
              <a:rPr lang="en-US" altLang="ko-KR" dirty="0" smtClean="0"/>
              <a:t>’,</a:t>
            </a:r>
            <a:r>
              <a:rPr lang="ko-KR" altLang="en-US" dirty="0" smtClean="0"/>
              <a:t> ＇</a:t>
            </a:r>
            <a:r>
              <a:rPr lang="ko-KR" altLang="en-US" dirty="0" err="1" smtClean="0"/>
              <a:t>자존</a:t>
            </a:r>
            <a:r>
              <a:rPr lang="ko-KR" altLang="en-US" dirty="0" err="1"/>
              <a:t>감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]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53670" y="3503333"/>
            <a:ext cx="1084974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불용어</a:t>
            </a:r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 처리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99592" y="2643758"/>
            <a:ext cx="900000" cy="915415"/>
            <a:chOff x="5310008" y="2220304"/>
            <a:chExt cx="900000" cy="915415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46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25" name="텍스트 상자 15"/>
          <p:cNvSpPr txBox="1">
            <a:spLocks/>
          </p:cNvSpPr>
          <p:nvPr/>
        </p:nvSpPr>
        <p:spPr>
          <a:xfrm>
            <a:off x="2860032" y="3018342"/>
            <a:ext cx="1590980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형태소로 분리된 문장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3752714" y="2560168"/>
            <a:ext cx="349232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53670" y="2541822"/>
            <a:ext cx="1166402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형태소 분리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610830" y="2955264"/>
            <a:ext cx="2777594" cy="4692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의도가 파악되는 경우와 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자연어 처리하는 부분은 동일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362780" y="1746088"/>
            <a:ext cx="576064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질문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267744" y="3628132"/>
            <a:ext cx="1250088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토큰화된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문장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584" y="834266"/>
            <a:ext cx="3252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의도에 맞지 않은 질문일 경우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Fallback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16" y="830210"/>
            <a:ext cx="4027740" cy="56738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/>
          <a:stretch/>
        </p:blipFill>
        <p:spPr>
          <a:xfrm>
            <a:off x="5740028" y="830210"/>
            <a:ext cx="2811027" cy="56738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23"/>
          <a:stretch/>
        </p:blipFill>
        <p:spPr>
          <a:xfrm>
            <a:off x="4523316" y="830210"/>
            <a:ext cx="615328" cy="5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191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99592" y="2643758"/>
            <a:ext cx="900000" cy="915415"/>
            <a:chOff x="5310008" y="2220304"/>
            <a:chExt cx="900000" cy="91541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28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30" name="텍스트 상자 15"/>
          <p:cNvSpPr txBox="1">
            <a:spLocks/>
          </p:cNvSpPr>
          <p:nvPr/>
        </p:nvSpPr>
        <p:spPr>
          <a:xfrm>
            <a:off x="2234988" y="2067694"/>
            <a:ext cx="1296144" cy="3314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[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내</a:t>
            </a:r>
            <a:r>
              <a:rPr lang="en-US" altLang="ko-KR" dirty="0" smtClean="0"/>
              <a:t>’, ‘</a:t>
            </a:r>
            <a:r>
              <a:rPr lang="ko-KR" altLang="en-US" dirty="0" err="1" smtClean="0"/>
              <a:t>자존감</a:t>
            </a:r>
            <a:r>
              <a:rPr lang="en-US" altLang="ko-KR" dirty="0" smtClean="0"/>
              <a:t>’ </a:t>
            </a:r>
            <a:r>
              <a:rPr lang="ko-KR" altLang="en-US" dirty="0"/>
              <a:t>]</a:t>
            </a:r>
          </a:p>
        </p:txBody>
      </p:sp>
      <p:sp>
        <p:nvSpPr>
          <p:cNvPr id="35" name="오른쪽 화살표 34"/>
          <p:cNvSpPr/>
          <p:nvPr/>
        </p:nvSpPr>
        <p:spPr>
          <a:xfrm rot="5400000">
            <a:off x="2309152" y="3503268"/>
            <a:ext cx="349232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텍스트 상자 15"/>
          <p:cNvSpPr txBox="1">
            <a:spLocks/>
          </p:cNvSpPr>
          <p:nvPr/>
        </p:nvSpPr>
        <p:spPr>
          <a:xfrm>
            <a:off x="2279114" y="3968742"/>
            <a:ext cx="1284774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의도 </a:t>
            </a:r>
            <a:r>
              <a:rPr lang="en-US" altLang="ko-KR" dirty="0" smtClean="0"/>
              <a:t>: 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603304" y="3503333"/>
            <a:ext cx="1045702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의도 파악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텍스트 상자 15"/>
          <p:cNvSpPr txBox="1">
            <a:spLocks/>
          </p:cNvSpPr>
          <p:nvPr/>
        </p:nvSpPr>
        <p:spPr>
          <a:xfrm>
            <a:off x="2261741" y="3018342"/>
            <a:ext cx="849882" cy="331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 smtClean="0"/>
              <a:t>벡터 집합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 rot="5400000">
            <a:off x="2305750" y="2560168"/>
            <a:ext cx="349232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599902" y="2541822"/>
            <a:ext cx="1180010" cy="24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워드 </a:t>
            </a:r>
            <a:r>
              <a:rPr lang="ko-KR" altLang="en-US" sz="1400" dirty="0" err="1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임베딩</a:t>
            </a:r>
            <a:endParaRPr lang="en-US" altLang="ko-KR" sz="1400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34988" y="1746088"/>
            <a:ext cx="1296144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토큰화된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문장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32040" y="2265021"/>
            <a:ext cx="3922917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의도 </a:t>
            </a:r>
            <a:r>
              <a:rPr lang="ko-KR" altLang="en-US" sz="1600" dirty="0" err="1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파악시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Fallback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발생하여 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잡담으로 간주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584" y="834266"/>
            <a:ext cx="3252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의도에 맞지 않은 질문일 경우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Fallback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16" y="830210"/>
            <a:ext cx="4027740" cy="56738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537186" y="830210"/>
            <a:ext cx="2013869" cy="56738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60"/>
          <a:stretch/>
        </p:blipFill>
        <p:spPr>
          <a:xfrm>
            <a:off x="4523316" y="830210"/>
            <a:ext cx="1230062" cy="567380"/>
          </a:xfrm>
          <a:prstGeom prst="rect">
            <a:avLst/>
          </a:prstGeom>
        </p:spPr>
      </p:pic>
      <p:sp>
        <p:nvSpPr>
          <p:cNvPr id="47" name="오른쪽 화살표 46"/>
          <p:cNvSpPr/>
          <p:nvPr/>
        </p:nvSpPr>
        <p:spPr>
          <a:xfrm rot="5400000">
            <a:off x="6662647" y="2984037"/>
            <a:ext cx="461702" cy="38079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932040" y="3546515"/>
            <a:ext cx="3922917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잡담 처리 모델 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Seq2Seq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사용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0352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7" descr="https://mblogthumb-phinf.pstatic.net/MjAxNzA0MjNfMTc4/MDAxNDkyOTQyMDg4MDg1.FFKJBy-EppPH6_YFnk0RFyo3QFsvOdlWud4lmbOnar0g.w0OGZdpSuVK4xQZMXmhWbUCkB-Yt7RfvuZAdehiiotQg.PNG.godkad/sequence-to-sequence-high-level-encoder-decoder.png?type=w2"/>
          <p:cNvPicPr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2051" y="1553711"/>
            <a:ext cx="3517981" cy="23141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 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잡담 처리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91680" y="2067694"/>
            <a:ext cx="1224136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325004" y="2067694"/>
            <a:ext cx="1152128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상자 15"/>
          <p:cNvSpPr txBox="1">
            <a:spLocks/>
          </p:cNvSpPr>
          <p:nvPr/>
        </p:nvSpPr>
        <p:spPr>
          <a:xfrm>
            <a:off x="611560" y="2427734"/>
            <a:ext cx="1368152" cy="555360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ea typeface="나눔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Arial Black" pitchFamily="34" charset="0"/>
                <a:ea typeface="나눔고딕" charset="0"/>
              </a:rPr>
              <a:t>LSTM</a:t>
            </a:r>
            <a:endParaRPr lang="ko-KR" altLang="en-US" sz="1600" b="1" dirty="0">
              <a:solidFill>
                <a:srgbClr val="FF0000"/>
              </a:solidFill>
              <a:latin typeface="Arial Black" pitchFamily="34" charset="0"/>
              <a:ea typeface="나눔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 dirty="0">
              <a:solidFill>
                <a:srgbClr val="FF0000"/>
              </a:solidFill>
              <a:latin typeface="Arial Black" pitchFamily="34" charset="0"/>
              <a:ea typeface="나눔고딕" charset="0"/>
            </a:endParaRPr>
          </a:p>
        </p:txBody>
      </p:sp>
      <p:sp>
        <p:nvSpPr>
          <p:cNvPr id="30" name="텍스트 상자 15"/>
          <p:cNvSpPr txBox="1">
            <a:spLocks/>
          </p:cNvSpPr>
          <p:nvPr/>
        </p:nvSpPr>
        <p:spPr>
          <a:xfrm>
            <a:off x="4211960" y="2427734"/>
            <a:ext cx="1368152" cy="555360"/>
          </a:xfrm>
          <a:prstGeom prst="rect">
            <a:avLst/>
          </a:prstGeom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ea typeface="나눔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Arial Black" pitchFamily="34" charset="0"/>
                <a:ea typeface="나눔고딕" charset="0"/>
              </a:rPr>
              <a:t>LSTM</a:t>
            </a:r>
            <a:endParaRPr lang="ko-KR" altLang="en-US" sz="1600" b="1" dirty="0">
              <a:solidFill>
                <a:srgbClr val="FF0000"/>
              </a:solidFill>
              <a:latin typeface="Arial Black" pitchFamily="34" charset="0"/>
              <a:ea typeface="나눔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 dirty="0">
              <a:solidFill>
                <a:srgbClr val="FF0000"/>
              </a:solidFill>
              <a:latin typeface="Arial Black" pitchFamily="34" charset="0"/>
              <a:ea typeface="나눔고딕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67336" y="393061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개의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LSTM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으로 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9832" y="4506674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Cell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의 상태 정보를 출력 값 훈련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/ 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예측에 사용</a:t>
            </a:r>
          </a:p>
        </p:txBody>
      </p:sp>
      <p:sp>
        <p:nvSpPr>
          <p:cNvPr id="14" name="도형 18"/>
          <p:cNvSpPr>
            <a:spLocks/>
          </p:cNvSpPr>
          <p:nvPr/>
        </p:nvSpPr>
        <p:spPr>
          <a:xfrm rot="10800000">
            <a:off x="220315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en-US" altLang="ko-KR" dirty="0" smtClean="0"/>
              <a:t>Seq2Seq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804669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 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잡담 처리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pic>
        <p:nvPicPr>
          <p:cNvPr id="11" name="image2.png" descr="https://github.com/deepseasw/seq2seq_chatbot/raw/master/image/image04.png"/>
          <p:cNvPicPr/>
          <p:nvPr/>
        </p:nvPicPr>
        <p:blipFill rotWithShape="1">
          <a:blip r:embed="rId3"/>
          <a:srcRect l="16296" t="23669" r="17033" b="19131"/>
          <a:stretch/>
        </p:blipFill>
        <p:spPr>
          <a:xfrm>
            <a:off x="999579" y="1786074"/>
            <a:ext cx="3456709" cy="2104446"/>
          </a:xfrm>
          <a:prstGeom prst="rect">
            <a:avLst/>
          </a:prstGeom>
          <a:ln/>
        </p:spPr>
      </p:pic>
      <p:sp>
        <p:nvSpPr>
          <p:cNvPr id="12" name="텍스트 상자 21"/>
          <p:cNvSpPr txBox="1">
            <a:spLocks/>
          </p:cNvSpPr>
          <p:nvPr/>
        </p:nvSpPr>
        <p:spPr>
          <a:xfrm>
            <a:off x="4390590" y="1490541"/>
            <a:ext cx="1909602" cy="4700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tx1"/>
                </a:solidFill>
              </a:rPr>
              <a:t>이전 </a:t>
            </a:r>
            <a:r>
              <a:rPr lang="en-US" altLang="ko-KR" sz="1400" dirty="0">
                <a:solidFill>
                  <a:schemeClr val="tx1"/>
                </a:solidFill>
              </a:rPr>
              <a:t>Time step </a:t>
            </a:r>
            <a:r>
              <a:rPr lang="ko-KR" altLang="en-US" sz="1400" dirty="0">
                <a:solidFill>
                  <a:schemeClr val="tx1"/>
                </a:solidFill>
              </a:rPr>
              <a:t>상태 </a:t>
            </a:r>
          </a:p>
        </p:txBody>
      </p:sp>
      <p:sp>
        <p:nvSpPr>
          <p:cNvPr id="16" name="텍스트 상자 21"/>
          <p:cNvSpPr txBox="1">
            <a:spLocks/>
          </p:cNvSpPr>
          <p:nvPr/>
        </p:nvSpPr>
        <p:spPr>
          <a:xfrm>
            <a:off x="6678418" y="2499742"/>
            <a:ext cx="1294334" cy="52192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400" dirty="0">
                <a:solidFill>
                  <a:schemeClr val="accent1"/>
                </a:solidFill>
              </a:rPr>
              <a:t>Decoder </a:t>
            </a:r>
            <a:r>
              <a:rPr lang="ko-KR" altLang="en-US" sz="1400" dirty="0">
                <a:solidFill>
                  <a:schemeClr val="accent1"/>
                </a:solidFill>
              </a:rPr>
              <a:t>출력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58535" y="4158033"/>
            <a:ext cx="602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&lt;END&gt; 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태그가 현재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Time step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의 </a:t>
            </a:r>
            <a:endParaRPr lang="en-US" altLang="ko-KR" b="1" dirty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출력으로 나올 때까지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Time step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을 진행</a:t>
            </a:r>
          </a:p>
        </p:txBody>
      </p:sp>
      <p:sp>
        <p:nvSpPr>
          <p:cNvPr id="22" name="도형 18"/>
          <p:cNvSpPr>
            <a:spLocks/>
          </p:cNvSpPr>
          <p:nvPr/>
        </p:nvSpPr>
        <p:spPr>
          <a:xfrm rot="10800000">
            <a:off x="220315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21"/>
          <p:cNvSpPr txBox="1">
            <a:spLocks/>
          </p:cNvSpPr>
          <p:nvPr/>
        </p:nvSpPr>
        <p:spPr>
          <a:xfrm>
            <a:off x="4390590" y="1995686"/>
            <a:ext cx="1909602" cy="4700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Decoder </a:t>
            </a:r>
            <a:r>
              <a:rPr lang="ko-KR" altLang="en-US" sz="14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2" name="덧셈 기호 1"/>
          <p:cNvSpPr/>
          <p:nvPr/>
        </p:nvSpPr>
        <p:spPr>
          <a:xfrm>
            <a:off x="5266566" y="1901297"/>
            <a:ext cx="144650" cy="14465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상자 21"/>
          <p:cNvSpPr txBox="1">
            <a:spLocks/>
          </p:cNvSpPr>
          <p:nvPr/>
        </p:nvSpPr>
        <p:spPr>
          <a:xfrm>
            <a:off x="6372200" y="2049828"/>
            <a:ext cx="1906770" cy="665938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accent1"/>
                </a:solidFill>
              </a:rPr>
              <a:t>현재 </a:t>
            </a:r>
            <a:r>
              <a:rPr lang="en-US" altLang="ko-KR" sz="1400" dirty="0">
                <a:solidFill>
                  <a:schemeClr val="accent1"/>
                </a:solidFill>
              </a:rPr>
              <a:t>Time step </a:t>
            </a:r>
            <a:r>
              <a:rPr lang="ko-KR" altLang="en-US" sz="1400" dirty="0">
                <a:solidFill>
                  <a:schemeClr val="accent1"/>
                </a:solidFill>
              </a:rPr>
              <a:t>상태</a:t>
            </a:r>
          </a:p>
        </p:txBody>
      </p:sp>
      <p:sp>
        <p:nvSpPr>
          <p:cNvPr id="20" name="도형 18"/>
          <p:cNvSpPr>
            <a:spLocks/>
          </p:cNvSpPr>
          <p:nvPr/>
        </p:nvSpPr>
        <p:spPr>
          <a:xfrm rot="10800000">
            <a:off x="6084168" y="2428367"/>
            <a:ext cx="376946" cy="287398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9" name="도형 18"/>
          <p:cNvSpPr>
            <a:spLocks/>
          </p:cNvSpPr>
          <p:nvPr/>
        </p:nvSpPr>
        <p:spPr>
          <a:xfrm rot="10800000">
            <a:off x="7236296" y="3212152"/>
            <a:ext cx="376946" cy="287398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21"/>
          <p:cNvSpPr txBox="1">
            <a:spLocks/>
          </p:cNvSpPr>
          <p:nvPr/>
        </p:nvSpPr>
        <p:spPr>
          <a:xfrm>
            <a:off x="7668344" y="3057940"/>
            <a:ext cx="1401400" cy="665938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400" dirty="0"/>
              <a:t>다음 </a:t>
            </a:r>
            <a:r>
              <a:rPr lang="en-US" altLang="ko-KR" sz="1400" dirty="0"/>
              <a:t>step</a:t>
            </a:r>
            <a:r>
              <a:rPr lang="ko-KR" altLang="en-US" sz="1400" dirty="0"/>
              <a:t>의 </a:t>
            </a:r>
            <a:endParaRPr lang="en-US" altLang="ko-KR" sz="1400" dirty="0"/>
          </a:p>
          <a:p>
            <a:r>
              <a:rPr lang="ko-KR" altLang="en-US" sz="1400" dirty="0"/>
              <a:t>입력으로 사용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7584" y="834266"/>
            <a:ext cx="325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en-US" altLang="ko-KR" dirty="0" smtClean="0"/>
              <a:t>Seq2Seq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394029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 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잡담 처리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도형 18"/>
          <p:cNvSpPr>
            <a:spLocks/>
          </p:cNvSpPr>
          <p:nvPr/>
        </p:nvSpPr>
        <p:spPr>
          <a:xfrm rot="10800000">
            <a:off x="2915816" y="200242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3" name="도형 19"/>
          <p:cNvSpPr>
            <a:spLocks/>
          </p:cNvSpPr>
          <p:nvPr/>
        </p:nvSpPr>
        <p:spPr>
          <a:xfrm rot="10800000">
            <a:off x="5874940" y="200242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87624" y="1923678"/>
            <a:ext cx="1152128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입력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059776" y="1923678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Seq2Seq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04248" y="1923678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출력 </a:t>
            </a:r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문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64787" y="4227934"/>
            <a:ext cx="602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문장을 파악하여 가장 적합한 답변 제시</a:t>
            </a:r>
          </a:p>
        </p:txBody>
      </p:sp>
      <p:sp>
        <p:nvSpPr>
          <p:cNvPr id="25" name="텍스트 상자 17"/>
          <p:cNvSpPr txBox="1">
            <a:spLocks/>
          </p:cNvSpPr>
          <p:nvPr/>
        </p:nvSpPr>
        <p:spPr>
          <a:xfrm>
            <a:off x="3350658" y="2715766"/>
            <a:ext cx="2661502" cy="6673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RNN(LSTM) 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</a:t>
            </a:r>
          </a:p>
        </p:txBody>
      </p:sp>
      <p:sp>
        <p:nvSpPr>
          <p:cNvPr id="17" name="도형 18"/>
          <p:cNvSpPr>
            <a:spLocks/>
          </p:cNvSpPr>
          <p:nvPr/>
        </p:nvSpPr>
        <p:spPr>
          <a:xfrm rot="10800000">
            <a:off x="220315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1"/>
          <p:cNvSpPr txBox="1">
            <a:spLocks/>
          </p:cNvSpPr>
          <p:nvPr/>
        </p:nvSpPr>
        <p:spPr>
          <a:xfrm>
            <a:off x="1327152" y="2576352"/>
            <a:ext cx="940592" cy="52192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자존감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텍스트 상자 21"/>
          <p:cNvSpPr txBox="1">
            <a:spLocks/>
          </p:cNvSpPr>
          <p:nvPr/>
        </p:nvSpPr>
        <p:spPr>
          <a:xfrm>
            <a:off x="858659" y="3219822"/>
            <a:ext cx="2006128" cy="6840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sz="1400" dirty="0">
                <a:solidFill>
                  <a:schemeClr val="tx1"/>
                </a:solidFill>
              </a:rPr>
              <a:t>[ [</a:t>
            </a:r>
            <a:r>
              <a:rPr sz="1400" dirty="0" smtClean="0">
                <a:solidFill>
                  <a:schemeClr val="tx1"/>
                </a:solidFill>
              </a:rPr>
              <a:t>0.5</a:t>
            </a:r>
            <a:r>
              <a:rPr lang="en-US" sz="1400" dirty="0" smtClean="0">
                <a:solidFill>
                  <a:schemeClr val="tx1"/>
                </a:solidFill>
              </a:rPr>
              <a:t>2</a:t>
            </a:r>
            <a:r>
              <a:rPr sz="1400" dirty="0">
                <a:solidFill>
                  <a:schemeClr val="tx1"/>
                </a:solidFill>
              </a:rPr>
              <a:t>,0.</a:t>
            </a:r>
            <a:r>
              <a:rPr lang="en-US" sz="1400" dirty="0" smtClean="0">
                <a:solidFill>
                  <a:schemeClr val="tx1"/>
                </a:solidFill>
              </a:rPr>
              <a:t>35</a:t>
            </a:r>
            <a:r>
              <a:rPr sz="1400" dirty="0">
                <a:solidFill>
                  <a:schemeClr val="tx1"/>
                </a:solidFill>
              </a:rPr>
              <a:t>,</a:t>
            </a:r>
            <a:r>
              <a:rPr lang="en-US" sz="1400" dirty="0" smtClean="0">
                <a:solidFill>
                  <a:schemeClr val="tx1"/>
                </a:solidFill>
              </a:rPr>
              <a:t>0.44</a:t>
            </a:r>
            <a:r>
              <a:rPr sz="1400" dirty="0">
                <a:solidFill>
                  <a:schemeClr val="tx1"/>
                </a:solidFill>
              </a:rPr>
              <a:t>], 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sz="1400" dirty="0">
                <a:solidFill>
                  <a:schemeClr val="tx1"/>
                </a:solidFill>
              </a:rPr>
              <a:t>[</a:t>
            </a:r>
            <a:r>
              <a:rPr sz="1400" dirty="0" smtClean="0">
                <a:solidFill>
                  <a:schemeClr val="tx1"/>
                </a:solidFill>
              </a:rPr>
              <a:t>0.4</a:t>
            </a:r>
            <a:r>
              <a:rPr lang="en-US" sz="1400" dirty="0" smtClean="0">
                <a:solidFill>
                  <a:schemeClr val="tx1"/>
                </a:solidFill>
              </a:rPr>
              <a:t>3</a:t>
            </a:r>
            <a:r>
              <a:rPr sz="1400" dirty="0" smtClean="0">
                <a:solidFill>
                  <a:schemeClr val="tx1"/>
                </a:solidFill>
              </a:rPr>
              <a:t>,0.5</a:t>
            </a:r>
            <a:r>
              <a:rPr lang="en-US" sz="1400" dirty="0" smtClean="0">
                <a:solidFill>
                  <a:schemeClr val="tx1"/>
                </a:solidFill>
              </a:rPr>
              <a:t>2</a:t>
            </a:r>
            <a:r>
              <a:rPr sz="1400" dirty="0">
                <a:solidFill>
                  <a:schemeClr val="tx1"/>
                </a:solidFill>
              </a:rPr>
              <a:t>,0.7</a:t>
            </a:r>
            <a:r>
              <a:rPr lang="en-US" sz="1400" dirty="0" smtClean="0">
                <a:solidFill>
                  <a:schemeClr val="tx1"/>
                </a:solidFill>
              </a:rPr>
              <a:t>4</a:t>
            </a:r>
            <a:r>
              <a:rPr sz="1400" dirty="0" smtClean="0">
                <a:solidFill>
                  <a:schemeClr val="tx1"/>
                </a:solidFill>
              </a:rPr>
              <a:t>]]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16" y="830210"/>
            <a:ext cx="4027740" cy="56738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4"/>
          <a:stretch/>
        </p:blipFill>
        <p:spPr>
          <a:xfrm>
            <a:off x="7195060" y="830210"/>
            <a:ext cx="1355995" cy="56738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97"/>
          <a:stretch/>
        </p:blipFill>
        <p:spPr>
          <a:xfrm>
            <a:off x="4523315" y="830210"/>
            <a:ext cx="1957577" cy="567380"/>
          </a:xfrm>
          <a:prstGeom prst="rect">
            <a:avLst/>
          </a:prstGeom>
        </p:spPr>
      </p:pic>
      <p:sp>
        <p:nvSpPr>
          <p:cNvPr id="32" name="텍스트 상자 15"/>
          <p:cNvSpPr txBox="1">
            <a:spLocks/>
          </p:cNvSpPr>
          <p:nvPr/>
        </p:nvSpPr>
        <p:spPr>
          <a:xfrm>
            <a:off x="5796136" y="2585285"/>
            <a:ext cx="2926346" cy="504056"/>
          </a:xfrm>
          <a:prstGeom prst="roundRect">
            <a:avLst/>
          </a:prstGeom>
          <a:noFill/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당신은 태어난 그 자체만으로 </a:t>
            </a:r>
            <a:endParaRPr lang="en-US" altLang="ko-KR" sz="1200" dirty="0" smtClean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축복과 사랑을 받을 자격이 있는 사람이에요</a:t>
            </a:r>
            <a:endParaRPr lang="ko-KR" altLang="en-US" sz="1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584" y="834266"/>
            <a:ext cx="3252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의도에 맞지 않은 질문일 경우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Fallback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165645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583768" y="2872081"/>
            <a:ext cx="900000" cy="915415"/>
            <a:chOff x="5310008" y="2220304"/>
            <a:chExt cx="900000" cy="91541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28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3301838" y="2211710"/>
            <a:ext cx="792088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답변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164288" y="2872081"/>
            <a:ext cx="900000" cy="915415"/>
            <a:chOff x="2627784" y="2218218"/>
            <a:chExt cx="900000" cy="91541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23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도형 18"/>
          <p:cNvSpPr>
            <a:spLocks/>
          </p:cNvSpPr>
          <p:nvPr/>
        </p:nvSpPr>
        <p:spPr>
          <a:xfrm rot="10800000">
            <a:off x="3023390" y="3003798"/>
            <a:ext cx="3492826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693520" y="4011910"/>
            <a:ext cx="4038720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답변을 사용자 </a:t>
            </a:r>
            <a:r>
              <a:rPr lang="ko-KR" altLang="en-US" sz="160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요청의 응답의 결과물로 전송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7584" y="834266"/>
            <a:ext cx="3252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의도에 맞지 않은 질문일 경우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Fallback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16" y="830210"/>
            <a:ext cx="4027740" cy="5673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430"/>
          <a:stretch/>
        </p:blipFill>
        <p:spPr>
          <a:xfrm>
            <a:off x="4523315" y="830210"/>
            <a:ext cx="2640973" cy="567380"/>
          </a:xfrm>
          <a:prstGeom prst="rect">
            <a:avLst/>
          </a:prstGeom>
        </p:spPr>
      </p:pic>
      <p:sp>
        <p:nvSpPr>
          <p:cNvPr id="19" name="텍스트 상자 15"/>
          <p:cNvSpPr txBox="1">
            <a:spLocks/>
          </p:cNvSpPr>
          <p:nvPr/>
        </p:nvSpPr>
        <p:spPr>
          <a:xfrm>
            <a:off x="3301838" y="2499742"/>
            <a:ext cx="2926346" cy="504056"/>
          </a:xfrm>
          <a:prstGeom prst="roundRect">
            <a:avLst/>
          </a:prstGeom>
          <a:solidFill>
            <a:schemeClr val="accent3"/>
          </a:solidFill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당신은 태어난 그 자체만으로 </a:t>
            </a:r>
            <a:endParaRPr lang="en-US" altLang="ko-KR" sz="1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축복과 사랑을 받을 자격이 있는 사람이에요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503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800" dirty="0">
                <a:latin typeface="나눔스퀘어 ExtraBold" pitchFamily="50" charset="-127"/>
                <a:ea typeface="나눔스퀘어 ExtraBold" pitchFamily="50" charset="-127"/>
              </a:rPr>
              <a:t>Trigo Chatbot</a:t>
            </a:r>
            <a:endParaRPr lang="ko-KR" altLang="en-US" sz="2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75856" y="4227934"/>
            <a:ext cx="6438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사용자</a:t>
            </a:r>
            <a:r>
              <a:rPr lang="ko-KR" altLang="en-US" sz="2000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의 </a:t>
            </a:r>
            <a:r>
              <a:rPr lang="ko-KR" altLang="en-US" sz="2000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질문</a:t>
            </a:r>
            <a:r>
              <a:rPr lang="ko-KR" altLang="en-US" sz="2000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을 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컴퓨터가</a:t>
            </a:r>
            <a:r>
              <a:rPr lang="ko-KR" altLang="en-US" sz="2000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의도를 파악하여 </a:t>
            </a:r>
            <a:endParaRPr lang="en-US" altLang="ko-KR" sz="2000" b="1" dirty="0" smtClean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의도에 맞는 자연어 답변</a:t>
            </a:r>
            <a:r>
              <a:rPr lang="ko-KR" altLang="en-US" sz="2000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을 </a:t>
            </a:r>
            <a:r>
              <a:rPr lang="ko-KR" altLang="en-US" sz="2000" b="1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제공</a:t>
            </a:r>
            <a:r>
              <a:rPr lang="ko-KR" altLang="en-US" sz="2000" b="1" dirty="0" smtClean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해주도록 구성</a:t>
            </a:r>
            <a:endParaRPr lang="en-US" altLang="ko-KR" sz="2000" b="1" dirty="0" smtClean="0">
              <a:solidFill>
                <a:schemeClr val="accent3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 rot="10800000">
            <a:off x="2771801" y="4388133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2206" y="699542"/>
            <a:ext cx="4991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나눔스퀘어 ExtraBold" pitchFamily="50" charset="-127"/>
                <a:ea typeface="나눔스퀘어 ExtraBold" pitchFamily="50" charset="-127"/>
              </a:rPr>
              <a:t>여행 장소를 추천해주는 </a:t>
            </a:r>
            <a:r>
              <a:rPr lang="ko-KR" altLang="en-US" sz="2000" b="1" dirty="0" err="1" smtClean="0">
                <a:latin typeface="나눔스퀘어 ExtraBold" pitchFamily="50" charset="-127"/>
                <a:ea typeface="나눔스퀘어 ExtraBold" pitchFamily="50" charset="-127"/>
              </a:rPr>
              <a:t>챗봇</a:t>
            </a:r>
            <a:r>
              <a:rPr lang="ko-KR" altLang="en-US" sz="2000" b="1" dirty="0" smtClean="0">
                <a:latin typeface="나눔스퀘어 ExtraBold" pitchFamily="50" charset="-127"/>
                <a:ea typeface="나눔스퀘어 ExtraBold" pitchFamily="50" charset="-127"/>
              </a:rPr>
              <a:t> 앱 제작을 목표</a:t>
            </a:r>
            <a:endParaRPr lang="en-US" altLang="ko-KR" sz="2000" b="1" dirty="0" smtClean="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-1" b="49124"/>
          <a:stretch/>
        </p:blipFill>
        <p:spPr>
          <a:xfrm>
            <a:off x="1187624" y="1140623"/>
            <a:ext cx="2231160" cy="17191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b="14271"/>
          <a:stretch/>
        </p:blipFill>
        <p:spPr>
          <a:xfrm>
            <a:off x="3749801" y="1140623"/>
            <a:ext cx="2231160" cy="28968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48604" y="2556473"/>
            <a:ext cx="86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C00000"/>
                </a:solidFill>
                <a:latin typeface="나눔스퀘어 ExtraBold" pitchFamily="50" charset="-127"/>
                <a:ea typeface="나눔스퀘어 ExtraBold" pitchFamily="50" charset="-127"/>
              </a:rPr>
              <a:t>답변</a:t>
            </a:r>
            <a:endParaRPr lang="ko-KR" altLang="en-US" b="1" dirty="0">
              <a:solidFill>
                <a:srgbClr val="C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24051" y="2787774"/>
            <a:ext cx="86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질문</a:t>
            </a:r>
            <a:endParaRPr lang="ko-KR" altLang="en-US" b="1" dirty="0">
              <a:solidFill>
                <a:schemeClr val="accent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634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 자연어처리 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27584" y="834266"/>
            <a:ext cx="3252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의도에 맞지 않은 질문일 경우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Fallback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16" y="830210"/>
            <a:ext cx="4027740" cy="5673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5272"/>
          <a:stretch/>
        </p:blipFill>
        <p:spPr>
          <a:xfrm>
            <a:off x="4523315" y="830210"/>
            <a:ext cx="3412609" cy="567380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468204" y="4443958"/>
            <a:ext cx="1743756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서버에 요청 직전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99592" y="2643758"/>
            <a:ext cx="900000" cy="915415"/>
            <a:chOff x="2627784" y="2218218"/>
            <a:chExt cx="900000" cy="91541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31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모서리가 둥근 직사각형 35"/>
          <p:cNvSpPr/>
          <p:nvPr/>
        </p:nvSpPr>
        <p:spPr>
          <a:xfrm>
            <a:off x="5481404" y="4443958"/>
            <a:ext cx="1896846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서버 응답 반영 후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7" name="도형 18"/>
          <p:cNvSpPr>
            <a:spLocks/>
          </p:cNvSpPr>
          <p:nvPr/>
        </p:nvSpPr>
        <p:spPr>
          <a:xfrm rot="10800000">
            <a:off x="4824467" y="234750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8" name="도형 18"/>
          <p:cNvSpPr>
            <a:spLocks/>
          </p:cNvSpPr>
          <p:nvPr/>
        </p:nvSpPr>
        <p:spPr>
          <a:xfrm rot="10800000">
            <a:off x="4824467" y="3219758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rcRect t="914" r="1623" b="21202"/>
          <a:stretch/>
        </p:blipFill>
        <p:spPr>
          <a:xfrm>
            <a:off x="2310934" y="1802564"/>
            <a:ext cx="2117050" cy="269038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rcRect t="913" r="1623" b="6355"/>
          <a:stretch/>
        </p:blipFill>
        <p:spPr>
          <a:xfrm>
            <a:off x="5407334" y="1493736"/>
            <a:ext cx="2044986" cy="30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44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이미지처리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6087" y="834266"/>
            <a:ext cx="351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smtClean="0"/>
              <a:t>사용자가 이미지를 전송하는 경우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899592" y="2643758"/>
            <a:ext cx="900000" cy="915415"/>
            <a:chOff x="2627784" y="2218218"/>
            <a:chExt cx="900000" cy="91541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31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40" y="804290"/>
            <a:ext cx="3139590" cy="61533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441" y="1474453"/>
            <a:ext cx="1763233" cy="283590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28" y="1432911"/>
            <a:ext cx="1909215" cy="30837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3"/>
          <a:stretch/>
        </p:blipFill>
        <p:spPr>
          <a:xfrm>
            <a:off x="5152676" y="804920"/>
            <a:ext cx="2500253" cy="615332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2195736" y="4443958"/>
            <a:ext cx="1743756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이미지 선택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843506" y="4443958"/>
            <a:ext cx="1896846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선택 후 전송 버튼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0" name="도형 18"/>
          <p:cNvSpPr>
            <a:spLocks/>
          </p:cNvSpPr>
          <p:nvPr/>
        </p:nvSpPr>
        <p:spPr>
          <a:xfrm rot="10800000">
            <a:off x="4824467" y="234750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2" name="도형 18"/>
          <p:cNvSpPr>
            <a:spLocks/>
          </p:cNvSpPr>
          <p:nvPr/>
        </p:nvSpPr>
        <p:spPr>
          <a:xfrm rot="10800000">
            <a:off x="4824467" y="3219758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439353" y="4083918"/>
            <a:ext cx="189321" cy="226439"/>
          </a:xfrm>
          <a:prstGeom prst="rect">
            <a:avLst/>
          </a:prstGeom>
          <a:noFill/>
          <a:ln w="28575">
            <a:solidFill>
              <a:srgbClr val="D823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718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40" y="804290"/>
            <a:ext cx="3139590" cy="615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이미지처리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6087" y="834266"/>
            <a:ext cx="351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smtClean="0"/>
              <a:t>사용자가 이미지를 전송하는 경우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4"/>
          <a:stretch/>
        </p:blipFill>
        <p:spPr>
          <a:xfrm>
            <a:off x="7034872" y="804290"/>
            <a:ext cx="618057" cy="6153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t="18682" r="50562" b="51395"/>
          <a:stretch/>
        </p:blipFill>
        <p:spPr>
          <a:xfrm>
            <a:off x="2435108" y="2196411"/>
            <a:ext cx="1504384" cy="14706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90"/>
          <a:stretch/>
        </p:blipFill>
        <p:spPr>
          <a:xfrm>
            <a:off x="4513341" y="804920"/>
            <a:ext cx="706732" cy="615332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4129432" y="2298223"/>
            <a:ext cx="1185224" cy="4260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영상 분류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99592" y="2643758"/>
            <a:ext cx="900000" cy="915415"/>
            <a:chOff x="5310008" y="2220304"/>
            <a:chExt cx="900000" cy="91541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34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36" name="오른쪽 화살표 35"/>
          <p:cNvSpPr/>
          <p:nvPr/>
        </p:nvSpPr>
        <p:spPr>
          <a:xfrm>
            <a:off x="4424542" y="2787774"/>
            <a:ext cx="579506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15417" y="2806959"/>
            <a:ext cx="792088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답변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932040" y="4130515"/>
            <a:ext cx="3456384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영상 분류를 통해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이미지에 맞는 내용 답변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set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으로 구성 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604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40" y="804290"/>
            <a:ext cx="3139590" cy="6153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이미지처리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6087" y="834266"/>
            <a:ext cx="351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smtClean="0"/>
              <a:t>사용자가 이미지를 전송하는 경우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t="18682" r="50562" b="51395"/>
          <a:stretch/>
        </p:blipFill>
        <p:spPr>
          <a:xfrm>
            <a:off x="2435108" y="2196411"/>
            <a:ext cx="1504384" cy="14706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25"/>
          <a:stretch/>
        </p:blipFill>
        <p:spPr>
          <a:xfrm>
            <a:off x="4513341" y="804920"/>
            <a:ext cx="2554904" cy="615332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4129432" y="2298223"/>
            <a:ext cx="1185224" cy="4260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영상 분류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99592" y="2643758"/>
            <a:ext cx="900000" cy="915415"/>
            <a:chOff x="5310008" y="2220304"/>
            <a:chExt cx="900000" cy="91541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310008" y="2220304"/>
              <a:ext cx="900000" cy="57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pic>
          <p:nvPicPr>
            <p:cNvPr id="34" name="Picture 2" descr="server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8" y="2292304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504169" y="2827942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서버</a:t>
              </a:r>
            </a:p>
          </p:txBody>
        </p:sp>
      </p:grpSp>
      <p:sp>
        <p:nvSpPr>
          <p:cNvPr id="36" name="오른쪽 화살표 35"/>
          <p:cNvSpPr/>
          <p:nvPr/>
        </p:nvSpPr>
        <p:spPr>
          <a:xfrm>
            <a:off x="4424542" y="2787774"/>
            <a:ext cx="579506" cy="2880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15417" y="2806959"/>
            <a:ext cx="792088" cy="2495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답변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920472" y="2643758"/>
            <a:ext cx="900000" cy="915415"/>
            <a:chOff x="2627784" y="2218218"/>
            <a:chExt cx="900000" cy="91541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22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도형 18"/>
          <p:cNvSpPr>
            <a:spLocks/>
          </p:cNvSpPr>
          <p:nvPr/>
        </p:nvSpPr>
        <p:spPr>
          <a:xfrm rot="10800000">
            <a:off x="6660232" y="2775474"/>
            <a:ext cx="612168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17460" y="2127682"/>
            <a:ext cx="3823925" cy="174021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932040" y="4130515"/>
            <a:ext cx="3456384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서버가 사용자에게 응답 제공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3457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챗봇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이미지처리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로직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6087" y="834266"/>
            <a:ext cx="351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smtClean="0"/>
              <a:t>사용자가 이미지를 전송하는 경우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899592" y="2643758"/>
            <a:ext cx="900000" cy="915415"/>
            <a:chOff x="2627784" y="2218218"/>
            <a:chExt cx="900000" cy="91541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627784" y="2218218"/>
              <a:ext cx="900000" cy="57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40192" y="2825856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사용자</a:t>
              </a:r>
            </a:p>
          </p:txBody>
        </p:sp>
        <p:pic>
          <p:nvPicPr>
            <p:cNvPr id="31" name="Picture 5" descr="D:\AI공부\Project\Icon\icons8-android-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784" y="229021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모서리가 둥근 직사각형 27"/>
          <p:cNvSpPr/>
          <p:nvPr/>
        </p:nvSpPr>
        <p:spPr>
          <a:xfrm>
            <a:off x="6105378" y="2628915"/>
            <a:ext cx="3440820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응답으로 받은 답변 출력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1" y="1520935"/>
            <a:ext cx="1872209" cy="30043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40" y="804290"/>
            <a:ext cx="3139590" cy="61533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25"/>
          <a:stretch/>
        </p:blipFill>
        <p:spPr>
          <a:xfrm>
            <a:off x="4513341" y="804920"/>
            <a:ext cx="2554904" cy="61533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676" y="1520936"/>
            <a:ext cx="1821515" cy="29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671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정보 부족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도형 18"/>
          <p:cNvSpPr>
            <a:spLocks/>
          </p:cNvSpPr>
          <p:nvPr/>
        </p:nvSpPr>
        <p:spPr>
          <a:xfrm rot="10800000">
            <a:off x="2915816" y="200242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3" name="도형 19"/>
          <p:cNvSpPr>
            <a:spLocks/>
          </p:cNvSpPr>
          <p:nvPr/>
        </p:nvSpPr>
        <p:spPr>
          <a:xfrm rot="10800000">
            <a:off x="5874940" y="200242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87624" y="1923678"/>
            <a:ext cx="1152128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입력 데이터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059776" y="1923678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Entity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04248" y="1923678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출력 데이터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7426" y="1059582"/>
            <a:ext cx="215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개체명 정보 부족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27934" y="4227934"/>
            <a:ext cx="615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의도에 맞는 개체명 정보가 부족하여 추가 질문 요청</a:t>
            </a:r>
          </a:p>
        </p:txBody>
      </p:sp>
      <p:sp>
        <p:nvSpPr>
          <p:cNvPr id="24" name="텍스트 상자 21"/>
          <p:cNvSpPr txBox="1">
            <a:spLocks/>
          </p:cNvSpPr>
          <p:nvPr/>
        </p:nvSpPr>
        <p:spPr>
          <a:xfrm>
            <a:off x="683568" y="2571751"/>
            <a:ext cx="2380752" cy="1296143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[ [</a:t>
            </a:r>
            <a:r>
              <a:rPr dirty="0" smtClean="0">
                <a:solidFill>
                  <a:schemeClr val="tx1"/>
                </a:solidFill>
              </a:rPr>
              <a:t>0.</a:t>
            </a: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dirty="0" smtClean="0">
                <a:solidFill>
                  <a:schemeClr val="tx1"/>
                </a:solidFill>
              </a:rPr>
              <a:t>8,0.24,</a:t>
            </a:r>
            <a:r>
              <a:rPr lang="en-US" dirty="0">
                <a:solidFill>
                  <a:schemeClr val="tx1"/>
                </a:solidFill>
              </a:rPr>
              <a:t>0.</a:t>
            </a:r>
            <a:r>
              <a:rPr dirty="0" smtClean="0">
                <a:solidFill>
                  <a:schemeClr val="tx1"/>
                </a:solidFill>
              </a:rPr>
              <a:t>6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r>
              <a:rPr dirty="0" smtClean="0">
                <a:solidFill>
                  <a:schemeClr val="tx1"/>
                </a:solidFill>
              </a:rPr>
              <a:t>], </a:t>
            </a:r>
            <a:endParaRPr lang="en-US"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[</a:t>
            </a:r>
            <a:r>
              <a:rPr dirty="0" smtClean="0">
                <a:solidFill>
                  <a:schemeClr val="tx1"/>
                </a:solidFill>
              </a:rPr>
              <a:t>0.4</a:t>
            </a:r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dirty="0" smtClean="0">
                <a:solidFill>
                  <a:schemeClr val="tx1"/>
                </a:solidFill>
              </a:rPr>
              <a:t>,0.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r>
              <a:rPr dirty="0" smtClean="0">
                <a:solidFill>
                  <a:schemeClr val="tx1"/>
                </a:solidFill>
              </a:rPr>
              <a:t>9,0.7</a:t>
            </a:r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 ...]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텍스트 상자 27"/>
          <p:cNvSpPr txBox="1">
            <a:spLocks/>
          </p:cNvSpPr>
          <p:nvPr/>
        </p:nvSpPr>
        <p:spPr>
          <a:xfrm>
            <a:off x="6394018" y="2571751"/>
            <a:ext cx="2053104" cy="8462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지역</a:t>
            </a:r>
            <a:r>
              <a:rPr lang="en-US" altLang="ko-KR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br>
              <a:rPr lang="en-US" altLang="ko-KR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음식</a:t>
            </a:r>
            <a:r>
              <a:rPr lang="en-US" altLang="ko-KR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b="1" i="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도형 18"/>
          <p:cNvSpPr>
            <a:spLocks/>
          </p:cNvSpPr>
          <p:nvPr/>
        </p:nvSpPr>
        <p:spPr>
          <a:xfrm rot="10800000">
            <a:off x="220315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21"/>
          <p:cNvSpPr txBox="1">
            <a:spLocks/>
          </p:cNvSpPr>
          <p:nvPr/>
        </p:nvSpPr>
        <p:spPr>
          <a:xfrm>
            <a:off x="395536" y="2382797"/>
            <a:ext cx="2947840" cy="52192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tx1"/>
                </a:solidFill>
              </a:rPr>
              <a:t>맛집 알려줘</a:t>
            </a:r>
          </a:p>
        </p:txBody>
      </p:sp>
      <p:sp>
        <p:nvSpPr>
          <p:cNvPr id="25" name="텍스트 상자 21"/>
          <p:cNvSpPr txBox="1">
            <a:spLocks/>
          </p:cNvSpPr>
          <p:nvPr/>
        </p:nvSpPr>
        <p:spPr>
          <a:xfrm>
            <a:off x="3280344" y="2427734"/>
            <a:ext cx="2947840" cy="52192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400" dirty="0">
                <a:solidFill>
                  <a:schemeClr val="accent1"/>
                </a:solidFill>
              </a:rPr>
              <a:t>Intent</a:t>
            </a:r>
            <a:r>
              <a:rPr lang="ko-KR" altLang="en-US" sz="1400" dirty="0">
                <a:solidFill>
                  <a:schemeClr val="accent1"/>
                </a:solidFill>
              </a:rPr>
              <a:t> </a:t>
            </a:r>
            <a:r>
              <a:rPr lang="en-US" altLang="ko-KR" sz="1400" dirty="0">
                <a:solidFill>
                  <a:schemeClr val="accent1"/>
                </a:solidFill>
              </a:rPr>
              <a:t>: </a:t>
            </a:r>
            <a:r>
              <a:rPr lang="ko-KR" altLang="en-US" sz="1400" dirty="0">
                <a:solidFill>
                  <a:schemeClr val="accent1"/>
                </a:solidFill>
              </a:rPr>
              <a:t>맛집</a:t>
            </a:r>
            <a:endParaRPr lang="en-US" altLang="ko-KR" sz="1400" dirty="0">
              <a:solidFill>
                <a:schemeClr val="accent1"/>
              </a:solidFill>
            </a:endParaRPr>
          </a:p>
        </p:txBody>
      </p:sp>
      <p:sp>
        <p:nvSpPr>
          <p:cNvPr id="26" name="텍스트 상자 21"/>
          <p:cNvSpPr txBox="1">
            <a:spLocks/>
          </p:cNvSpPr>
          <p:nvPr/>
        </p:nvSpPr>
        <p:spPr>
          <a:xfrm>
            <a:off x="3280344" y="2969796"/>
            <a:ext cx="2947840" cy="52192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1400" dirty="0">
                <a:solidFill>
                  <a:schemeClr val="accent1"/>
                </a:solidFill>
              </a:rPr>
              <a:t>Entity : ?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47"/>
          <a:stretch/>
        </p:blipFill>
        <p:spPr>
          <a:xfrm>
            <a:off x="3301343" y="1013514"/>
            <a:ext cx="2422786" cy="5120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96136" y="1050290"/>
            <a:ext cx="43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591241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정보 부족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도형 18"/>
          <p:cNvSpPr>
            <a:spLocks/>
          </p:cNvSpPr>
          <p:nvPr/>
        </p:nvSpPr>
        <p:spPr>
          <a:xfrm rot="10800000">
            <a:off x="2915816" y="200242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3" name="도형 19"/>
          <p:cNvSpPr>
            <a:spLocks/>
          </p:cNvSpPr>
          <p:nvPr/>
        </p:nvSpPr>
        <p:spPr>
          <a:xfrm rot="10800000">
            <a:off x="5874940" y="200242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87624" y="1923678"/>
            <a:ext cx="1152128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입력 데이터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059776" y="1923678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Slot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처리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04248" y="1923678"/>
            <a:ext cx="1232644" cy="4591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출력 데이터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7426" y="1059582"/>
            <a:ext cx="215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Slot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처리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64787" y="4227934"/>
            <a:ext cx="602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각 의도에 맞는 핵심 개체명을 채워 문장 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set 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완성</a:t>
            </a:r>
          </a:p>
        </p:txBody>
      </p:sp>
      <p:sp>
        <p:nvSpPr>
          <p:cNvPr id="16" name="텍스트 상자 27"/>
          <p:cNvSpPr txBox="1">
            <a:spLocks/>
          </p:cNvSpPr>
          <p:nvPr/>
        </p:nvSpPr>
        <p:spPr>
          <a:xfrm>
            <a:off x="6072742" y="2715766"/>
            <a:ext cx="2615140" cy="8462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[‘</a:t>
            </a:r>
            <a:r>
              <a:rPr lang="ko-KR" altLang="en-US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서초구</a:t>
            </a:r>
            <a:r>
              <a:rPr lang="en-US" altLang="ko-KR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ko-KR" altLang="en-US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수제버거</a:t>
            </a:r>
            <a:r>
              <a:rPr lang="en-US" altLang="ko-KR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‘</a:t>
            </a:r>
            <a:r>
              <a:rPr lang="ko-KR" altLang="en-US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</a:t>
            </a:r>
            <a:r>
              <a:rPr lang="en-US" altLang="ko-KR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’, ‘</a:t>
            </a:r>
            <a:r>
              <a:rPr lang="ko-KR" altLang="en-US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알려줘</a:t>
            </a:r>
            <a:r>
              <a:rPr lang="en-US" altLang="ko-KR" b="1" i="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’]</a:t>
            </a:r>
            <a:endParaRPr lang="ko-KR" altLang="en-US" b="1" i="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도형 18"/>
          <p:cNvSpPr>
            <a:spLocks/>
          </p:cNvSpPr>
          <p:nvPr/>
        </p:nvSpPr>
        <p:spPr>
          <a:xfrm rot="10800000">
            <a:off x="2203158" y="4227934"/>
            <a:ext cx="524776" cy="400110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21"/>
          <p:cNvSpPr txBox="1">
            <a:spLocks/>
          </p:cNvSpPr>
          <p:nvPr/>
        </p:nvSpPr>
        <p:spPr>
          <a:xfrm>
            <a:off x="395536" y="2382797"/>
            <a:ext cx="2947840" cy="52192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400" dirty="0" err="1">
                <a:solidFill>
                  <a:schemeClr val="tx1"/>
                </a:solidFill>
              </a:rPr>
              <a:t>맛집</a:t>
            </a:r>
            <a:r>
              <a:rPr lang="ko-KR" altLang="en-US" sz="1400" dirty="0">
                <a:solidFill>
                  <a:schemeClr val="tx1"/>
                </a:solidFill>
              </a:rPr>
              <a:t> 알려줘</a:t>
            </a:r>
          </a:p>
        </p:txBody>
      </p:sp>
      <p:sp>
        <p:nvSpPr>
          <p:cNvPr id="21" name="텍스트 상자 17"/>
          <p:cNvSpPr txBox="1">
            <a:spLocks/>
          </p:cNvSpPr>
          <p:nvPr/>
        </p:nvSpPr>
        <p:spPr>
          <a:xfrm>
            <a:off x="3566682" y="2859782"/>
            <a:ext cx="2229454" cy="6673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2500"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지역 </a:t>
            </a:r>
            <a:r>
              <a:rPr lang="en-US" altLang="ko-KR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서초구</a:t>
            </a:r>
            <a:endParaRPr lang="en-US" altLang="ko-KR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음식 </a:t>
            </a:r>
            <a:r>
              <a:rPr lang="en-US" altLang="ko-KR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수제버거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66" y="1032002"/>
            <a:ext cx="2517486" cy="5512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2"/>
          <a:stretch/>
        </p:blipFill>
        <p:spPr>
          <a:xfrm>
            <a:off x="3419872" y="1031889"/>
            <a:ext cx="1944216" cy="551204"/>
          </a:xfrm>
          <a:prstGeom prst="rect">
            <a:avLst/>
          </a:prstGeom>
        </p:spPr>
      </p:pic>
      <p:sp>
        <p:nvSpPr>
          <p:cNvPr id="29" name="텍스트 상자 21"/>
          <p:cNvSpPr txBox="1">
            <a:spLocks/>
          </p:cNvSpPr>
          <p:nvPr/>
        </p:nvSpPr>
        <p:spPr>
          <a:xfrm>
            <a:off x="683568" y="2571751"/>
            <a:ext cx="2380752" cy="1296143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defPPr>
              <a:defRPr lang="ko-KR"/>
            </a:defPPr>
            <a:lvl1pPr algn="ctr">
              <a:defRPr b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[ [</a:t>
            </a:r>
            <a:r>
              <a:rPr dirty="0" smtClean="0">
                <a:solidFill>
                  <a:schemeClr val="tx1"/>
                </a:solidFill>
              </a:rPr>
              <a:t>0.</a:t>
            </a: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dirty="0" smtClean="0">
                <a:solidFill>
                  <a:schemeClr val="tx1"/>
                </a:solidFill>
              </a:rPr>
              <a:t>8,0.24,</a:t>
            </a:r>
            <a:r>
              <a:rPr lang="en-US" dirty="0">
                <a:solidFill>
                  <a:schemeClr val="tx1"/>
                </a:solidFill>
              </a:rPr>
              <a:t>0.</a:t>
            </a:r>
            <a:r>
              <a:rPr dirty="0" smtClean="0">
                <a:solidFill>
                  <a:schemeClr val="tx1"/>
                </a:solidFill>
              </a:rPr>
              <a:t>6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r>
              <a:rPr dirty="0" smtClean="0">
                <a:solidFill>
                  <a:schemeClr val="tx1"/>
                </a:solidFill>
              </a:rPr>
              <a:t>], </a:t>
            </a:r>
            <a:endParaRPr lang="en-US"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[</a:t>
            </a:r>
            <a:r>
              <a:rPr dirty="0" smtClean="0">
                <a:solidFill>
                  <a:schemeClr val="tx1"/>
                </a:solidFill>
              </a:rPr>
              <a:t>0.4</a:t>
            </a:r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dirty="0" smtClean="0">
                <a:solidFill>
                  <a:schemeClr val="tx1"/>
                </a:solidFill>
              </a:rPr>
              <a:t>,0.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r>
              <a:rPr dirty="0" smtClean="0">
                <a:solidFill>
                  <a:schemeClr val="tx1"/>
                </a:solidFill>
              </a:rPr>
              <a:t>9,0.7</a:t>
            </a:r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  <a:p>
            <a:r>
              <a:rPr dirty="0">
                <a:solidFill>
                  <a:schemeClr val="tx1"/>
                </a:solidFill>
              </a:rPr>
              <a:t> ...]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03518"/>
      </p:ext>
    </p:extLst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자연어 처리 과정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sz="2800" dirty="0">
                <a:latin typeface="나눔고딕 ExtraBold" charset="0"/>
                <a:ea typeface="나눔고딕 ExtraBold" charset="0"/>
              </a:rPr>
              <a:t>정보 부족</a:t>
            </a:r>
            <a:r>
              <a:rPr lang="en-US" altLang="ko-KR" sz="2800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2800" dirty="0">
              <a:latin typeface="나눔고딕 ExtraBold" charset="0"/>
              <a:ea typeface="나눔고딕 Extra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638"/>
          <a:stretch/>
        </p:blipFill>
        <p:spPr>
          <a:xfrm>
            <a:off x="3635896" y="987574"/>
            <a:ext cx="1880904" cy="3014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760"/>
          <a:stretch/>
        </p:blipFill>
        <p:spPr>
          <a:xfrm>
            <a:off x="6084168" y="987574"/>
            <a:ext cx="1886945" cy="30148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r="68" b="1013"/>
          <a:stretch/>
        </p:blipFill>
        <p:spPr>
          <a:xfrm>
            <a:off x="1256202" y="987574"/>
            <a:ext cx="1875637" cy="3014809"/>
          </a:xfrm>
          <a:prstGeom prst="rect">
            <a:avLst/>
          </a:prstGeom>
        </p:spPr>
      </p:pic>
      <p:sp>
        <p:nvSpPr>
          <p:cNvPr id="25" name="도형 18"/>
          <p:cNvSpPr>
            <a:spLocks/>
          </p:cNvSpPr>
          <p:nvPr/>
        </p:nvSpPr>
        <p:spPr>
          <a:xfrm rot="10800000">
            <a:off x="3203849" y="2258142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6" name="도형 18"/>
          <p:cNvSpPr>
            <a:spLocks/>
          </p:cNvSpPr>
          <p:nvPr/>
        </p:nvSpPr>
        <p:spPr>
          <a:xfrm rot="10800000">
            <a:off x="5580112" y="2258142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55776" y="4371950"/>
            <a:ext cx="5832648" cy="626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Slot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채우기 과정의 처리 화면 결과로 </a:t>
            </a:r>
            <a:endParaRPr lang="en-US" altLang="ko-KR" sz="1600" dirty="0" smtClean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Slot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이 채워지면 의도가 있을 경우의 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Process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와 동일하게 진행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1600" dirty="0">
              <a:solidFill>
                <a:sysClr val="windowText" lastClr="00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56202" y="3219822"/>
            <a:ext cx="1875637" cy="782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25071" y="3206860"/>
            <a:ext cx="1875637" cy="782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95476" y="1586516"/>
            <a:ext cx="1875637" cy="2402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0948"/>
      </p:ext>
    </p:extLst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관리자 페이지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12"/>
          <a:stretch/>
        </p:blipFill>
        <p:spPr bwMode="auto">
          <a:xfrm>
            <a:off x="899592" y="1753106"/>
            <a:ext cx="3024336" cy="2690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47864" y="2689210"/>
            <a:ext cx="576064" cy="16561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1902" r="29703" b="69236"/>
          <a:stretch/>
        </p:blipFill>
        <p:spPr bwMode="auto">
          <a:xfrm>
            <a:off x="4788024" y="2651896"/>
            <a:ext cx="2765904" cy="172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도형 19"/>
          <p:cNvSpPr>
            <a:spLocks/>
          </p:cNvSpPr>
          <p:nvPr/>
        </p:nvSpPr>
        <p:spPr>
          <a:xfrm rot="10800000">
            <a:off x="4158174" y="2674655"/>
            <a:ext cx="395605" cy="30162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789" y="1059582"/>
            <a:ext cx="36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회원 관리 페이지</a:t>
            </a:r>
          </a:p>
        </p:txBody>
      </p:sp>
      <p:sp>
        <p:nvSpPr>
          <p:cNvPr id="30" name="텍스트 상자 17"/>
          <p:cNvSpPr txBox="1">
            <a:spLocks/>
          </p:cNvSpPr>
          <p:nvPr/>
        </p:nvSpPr>
        <p:spPr>
          <a:xfrm>
            <a:off x="4379480" y="1904682"/>
            <a:ext cx="3504888" cy="6673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등록된 사용자의 채팅 기록 확인</a:t>
            </a:r>
          </a:p>
        </p:txBody>
      </p:sp>
    </p:spTree>
    <p:extLst>
      <p:ext uri="{BB962C8B-B14F-4D97-AF65-F5344CB8AC3E}">
        <p14:creationId xmlns:p14="http://schemas.microsoft.com/office/powerpoint/2010/main" val="1460565915"/>
      </p:ext>
    </p:extLst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관리자 페이지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4789" y="1059582"/>
            <a:ext cx="36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의도 통계 페이지</a:t>
            </a:r>
          </a:p>
        </p:txBody>
      </p:sp>
      <p:sp>
        <p:nvSpPr>
          <p:cNvPr id="30" name="텍스트 상자 17"/>
          <p:cNvSpPr txBox="1">
            <a:spLocks/>
          </p:cNvSpPr>
          <p:nvPr/>
        </p:nvSpPr>
        <p:spPr>
          <a:xfrm>
            <a:off x="3866995" y="2382936"/>
            <a:ext cx="5208078" cy="6673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사용자 질문 내용에서 </a:t>
            </a:r>
            <a:endParaRPr lang="en-US" altLang="ko-KR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파악된 의도 수를 시각화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35646"/>
            <a:ext cx="2917701" cy="284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107893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언어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55576" y="2067686"/>
            <a:ext cx="2884174" cy="945404"/>
            <a:chOff x="443668" y="2067686"/>
            <a:chExt cx="2884174" cy="945404"/>
          </a:xfrm>
        </p:grpSpPr>
        <p:pic>
          <p:nvPicPr>
            <p:cNvPr id="20" name="Picture 2" descr="파이썬 png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944" y="2067686"/>
              <a:ext cx="147984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43668" y="2643758"/>
              <a:ext cx="2884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ExtraBold" pitchFamily="50" charset="-127"/>
                  <a:ea typeface="나눔스퀘어 ExtraBold" pitchFamily="50" charset="-127"/>
                </a:rPr>
                <a:t>웹 서버 </a:t>
              </a:r>
              <a:r>
                <a:rPr lang="en-US" altLang="ko-KR" b="1" dirty="0">
                  <a:latin typeface="나눔스퀘어 ExtraBold" pitchFamily="50" charset="-127"/>
                  <a:ea typeface="나눔스퀘어 ExtraBold" pitchFamily="50" charset="-127"/>
                </a:rPr>
                <a:t>+ </a:t>
              </a:r>
              <a:r>
                <a:rPr lang="ko-KR" altLang="en-US" b="1" dirty="0">
                  <a:latin typeface="나눔스퀘어 ExtraBold" pitchFamily="50" charset="-127"/>
                  <a:ea typeface="나눔스퀘어 ExtraBold" pitchFamily="50" charset="-127"/>
                </a:rPr>
                <a:t>챗봇 학습 모델  </a:t>
              </a:r>
            </a:p>
          </p:txBody>
        </p:sp>
      </p:grpSp>
      <p:sp>
        <p:nvSpPr>
          <p:cNvPr id="25" name="AutoShape 20" descr="html5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22" descr="html5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097973" y="1635686"/>
            <a:ext cx="2199920" cy="1377404"/>
            <a:chOff x="3563888" y="1635686"/>
            <a:chExt cx="2199920" cy="1377404"/>
          </a:xfrm>
        </p:grpSpPr>
        <p:pic>
          <p:nvPicPr>
            <p:cNvPr id="1036" name="Picture 12" descr="java png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1635686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563888" y="2643758"/>
              <a:ext cx="21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ExtraBold" pitchFamily="50" charset="-127"/>
                  <a:ea typeface="나눔스퀘어 ExtraBold" pitchFamily="50" charset="-127"/>
                </a:rPr>
                <a:t>안드로이드</a:t>
              </a:r>
              <a:r>
                <a:rPr lang="en-US" altLang="ko-KR" b="1" dirty="0">
                  <a:latin typeface="나눔스퀘어 ExtraBold" pitchFamily="50" charset="-127"/>
                  <a:ea typeface="나눔스퀘어 ExtraBold" pitchFamily="50" charset="-127"/>
                </a:rPr>
                <a:t> </a:t>
              </a:r>
              <a:r>
                <a:rPr lang="ko-KR" altLang="en-US" b="1" dirty="0">
                  <a:latin typeface="나눔스퀘어 ExtraBold" pitchFamily="50" charset="-127"/>
                  <a:ea typeface="나눔스퀘어 ExtraBold" pitchFamily="50" charset="-127"/>
                </a:rPr>
                <a:t>앱 개발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756116" y="1815686"/>
            <a:ext cx="1848332" cy="1197404"/>
            <a:chOff x="6444208" y="1815686"/>
            <a:chExt cx="1848332" cy="1197404"/>
          </a:xfrm>
        </p:grpSpPr>
        <p:pic>
          <p:nvPicPr>
            <p:cNvPr id="1048" name="Picture 24" descr="html5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1815686"/>
              <a:ext cx="1848332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539668" y="2643758"/>
              <a:ext cx="1657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ExtraBold" pitchFamily="50" charset="-127"/>
                  <a:ea typeface="나눔스퀘어 ExtraBold" pitchFamily="50" charset="-127"/>
                </a:rPr>
                <a:t>관리자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8251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0" y="0"/>
            <a:ext cx="756285" cy="5144135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755650" y="71755"/>
            <a:ext cx="5545455" cy="485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 lnSpcReduction="1000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latin typeface="나눔고딕 ExtraBold" charset="0"/>
                <a:ea typeface="나눔고딕 ExtraBold" charset="0"/>
              </a:rPr>
              <a:t>관리자 페이지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4789" y="1059582"/>
            <a:ext cx="36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개체명 통계 페이지</a:t>
            </a:r>
          </a:p>
        </p:txBody>
      </p:sp>
      <p:sp>
        <p:nvSpPr>
          <p:cNvPr id="30" name="텍스트 상자 17"/>
          <p:cNvSpPr txBox="1">
            <a:spLocks/>
          </p:cNvSpPr>
          <p:nvPr/>
        </p:nvSpPr>
        <p:spPr>
          <a:xfrm>
            <a:off x="3866995" y="2382936"/>
            <a:ext cx="5208078" cy="6673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사용자 질문 내용에서 </a:t>
            </a:r>
            <a:endParaRPr lang="en-US" altLang="ko-KR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의도 별로 핵심 </a:t>
            </a:r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개체명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목록 수치화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1330"/>
          <a:stretch/>
        </p:blipFill>
        <p:spPr bwMode="auto">
          <a:xfrm>
            <a:off x="756285" y="1491630"/>
            <a:ext cx="3828306" cy="335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46227" y="3651870"/>
            <a:ext cx="2057621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상자 17"/>
          <p:cNvSpPr txBox="1">
            <a:spLocks/>
          </p:cNvSpPr>
          <p:nvPr/>
        </p:nvSpPr>
        <p:spPr>
          <a:xfrm>
            <a:off x="2291246" y="3723878"/>
            <a:ext cx="3432882" cy="432048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2500" lnSpcReduction="20000"/>
          </a:bodyPr>
          <a:lstStyle/>
          <a:p>
            <a:pPr algn="ctr"/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없음은 </a:t>
            </a:r>
            <a: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Slot</a:t>
            </a: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필요한 </a:t>
            </a:r>
            <a:endParaRPr lang="en-US" altLang="ko-KR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질문의 경우 </a:t>
            </a:r>
            <a: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counting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177575"/>
      </p:ext>
    </p:extLst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트레비 분수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 descr="프라하 카를교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2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036"/>
            <a:ext cx="9144000" cy="516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" y="0"/>
            <a:ext cx="2411760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-22544"/>
            <a:ext cx="9143999" cy="5166043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291468" y="2167770"/>
            <a:ext cx="9435467" cy="84754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6513" y="2167770"/>
            <a:ext cx="7346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dirty="0">
                <a:solidFill>
                  <a:schemeClr val="tx1">
                    <a:alpha val="8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31748580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kZXcpKet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313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36512" y="0"/>
            <a:ext cx="9180512" cy="5143500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3539" y="3778463"/>
            <a:ext cx="2996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2">
                    <a:lumMod val="25000"/>
                    <a:alpha val="80000"/>
                  </a:schemeClr>
                </a:solidFill>
                <a:latin typeface="Vladimir Script" pitchFamily="66" charset="0"/>
                <a:cs typeface="Times New Roman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5399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언어 및 기술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Picture 2" descr="파이썬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37750"/>
            <a:ext cx="147984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20" descr="html5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22" descr="html5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Picture 16" descr="visual studio code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51" y="1072930"/>
            <a:ext cx="1891134" cy="9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644619" y="3489348"/>
            <a:ext cx="1790901" cy="951726"/>
            <a:chOff x="5909097" y="3449374"/>
            <a:chExt cx="1790901" cy="951726"/>
          </a:xfrm>
        </p:grpSpPr>
        <p:sp>
          <p:nvSpPr>
            <p:cNvPr id="23" name="TextBox 22"/>
            <p:cNvSpPr txBox="1"/>
            <p:nvPr/>
          </p:nvSpPr>
          <p:spPr>
            <a:xfrm>
              <a:off x="5909097" y="4031768"/>
              <a:ext cx="179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accent6">
                      <a:lumMod val="50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defRPr>
              </a:lvl1pPr>
            </a:lstStyle>
            <a:p>
              <a:r>
                <a:rPr lang="ko-KR" altLang="en-US" dirty="0"/>
                <a:t>자연어 학습  </a:t>
              </a:r>
            </a:p>
          </p:txBody>
        </p:sp>
        <p:pic>
          <p:nvPicPr>
            <p:cNvPr id="18" name="Picture 18" descr="keras png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AFAF5"/>
                </a:clrFrom>
                <a:clrTo>
                  <a:srgbClr val="FAFA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6632" y="3449374"/>
              <a:ext cx="1615830" cy="582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5839314" y="2355726"/>
            <a:ext cx="1396982" cy="1025950"/>
            <a:chOff x="6156176" y="2025008"/>
            <a:chExt cx="1396982" cy="1025950"/>
          </a:xfrm>
        </p:grpSpPr>
        <p:pic>
          <p:nvPicPr>
            <p:cNvPr id="16" name="Picture 14" descr="관련 이미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2025008"/>
              <a:ext cx="1296144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280352" y="2681626"/>
              <a:ext cx="1272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accent6">
                      <a:lumMod val="50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defRPr>
              </a:lvl1pPr>
            </a:lstStyle>
            <a:p>
              <a:r>
                <a:rPr lang="en-US" altLang="ko-KR" dirty="0"/>
                <a:t>REST API</a:t>
              </a:r>
              <a:r>
                <a:rPr lang="ko-KR" altLang="en-US" dirty="0"/>
                <a:t>  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211960" y="2857470"/>
            <a:ext cx="119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ExtraBold" pitchFamily="50" charset="-127"/>
                <a:ea typeface="나눔스퀘어 ExtraBold" pitchFamily="50" charset="-127"/>
              </a:rPr>
              <a:t>API</a:t>
            </a:r>
            <a:endParaRPr lang="ko-KR" altLang="en-US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60442" y="2355726"/>
            <a:ext cx="3823925" cy="2229364"/>
          </a:xfrm>
          <a:prstGeom prst="roundRect">
            <a:avLst>
              <a:gd name="adj" fmla="val 9029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060443" y="987574"/>
            <a:ext cx="3823925" cy="117615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308795" y="1338322"/>
            <a:ext cx="119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개발 환경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1960" y="3595879"/>
            <a:ext cx="119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8916532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언어 및 기술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AutoShape 20" descr="html5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22" descr="html5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308795" y="2355726"/>
            <a:ext cx="119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개발 환경  </a:t>
            </a:r>
          </a:p>
        </p:txBody>
      </p:sp>
      <p:pic>
        <p:nvPicPr>
          <p:cNvPr id="28" name="Picture 12" descr="java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81" y="212175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droid studio logo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38" y="2090672"/>
            <a:ext cx="1480492" cy="93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610873" y="3291830"/>
            <a:ext cx="272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defRPr>
            </a:lvl1pPr>
          </a:lstStyle>
          <a:p>
            <a:r>
              <a:rPr lang="ko-KR" altLang="en-US" dirty="0"/>
              <a:t>챗봇 클라이언트 앱 개발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060443" y="1971664"/>
            <a:ext cx="3823925" cy="117615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193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언어 및 기술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AutoShape 20" descr="html5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22" descr="html5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Picture 24" descr="html5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11750"/>
            <a:ext cx="184833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visual studio code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51" y="1216946"/>
            <a:ext cx="1891134" cy="9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4060443" y="1131590"/>
            <a:ext cx="3823925" cy="117615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09837" y="1482338"/>
            <a:ext cx="119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개발 환경  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60442" y="2427734"/>
            <a:ext cx="3823925" cy="1584176"/>
          </a:xfrm>
          <a:prstGeom prst="roundRect">
            <a:avLst>
              <a:gd name="adj" fmla="val 11091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060442" y="3035156"/>
            <a:ext cx="169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itchFamily="50" charset="-127"/>
                <a:ea typeface="나눔스퀘어 ExtraBold" pitchFamily="50" charset="-127"/>
              </a:rPr>
              <a:t>프레임워크</a:t>
            </a:r>
          </a:p>
        </p:txBody>
      </p:sp>
      <p:pic>
        <p:nvPicPr>
          <p:cNvPr id="8200" name="Picture 8" descr="bootstrap logo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37" y="2724547"/>
            <a:ext cx="1424366" cy="9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610873" y="4146634"/>
            <a:ext cx="272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관리자 페이지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1403128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51470"/>
            <a:ext cx="5544616" cy="48467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Machine Learning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구성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27584" y="2042667"/>
            <a:ext cx="2175596" cy="1049592"/>
            <a:chOff x="1721209" y="2042667"/>
            <a:chExt cx="2175596" cy="1049592"/>
          </a:xfrm>
        </p:grpSpPr>
        <p:grpSp>
          <p:nvGrpSpPr>
            <p:cNvPr id="24" name="그룹 23"/>
            <p:cNvGrpSpPr/>
            <p:nvPr/>
          </p:nvGrpSpPr>
          <p:grpSpPr>
            <a:xfrm>
              <a:off x="2392438" y="2042667"/>
              <a:ext cx="789102" cy="680260"/>
              <a:chOff x="2392438" y="2042667"/>
              <a:chExt cx="789102" cy="680260"/>
            </a:xfrm>
          </p:grpSpPr>
          <p:sp>
            <p:nvSpPr>
              <p:cNvPr id="23" name="육각형 22"/>
              <p:cNvSpPr/>
              <p:nvPr/>
            </p:nvSpPr>
            <p:spPr>
              <a:xfrm>
                <a:off x="2392438" y="2042667"/>
                <a:ext cx="789102" cy="680260"/>
              </a:xfrm>
              <a:prstGeom prst="hexagon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Picture 7" descr="D:\AI공부\Project\Icon\icons8-learning-10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6989" y="2202797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721209" y="2722927"/>
              <a:ext cx="2175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Machine Learning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097500" y="915566"/>
            <a:ext cx="1994280" cy="3888432"/>
            <a:chOff x="3097500" y="915566"/>
            <a:chExt cx="1994280" cy="3888432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097500" y="1433078"/>
              <a:ext cx="1994280" cy="45911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Intent Model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097500" y="2327945"/>
              <a:ext cx="1994280" cy="45911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Entity Model</a:t>
              </a: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97500" y="3222812"/>
              <a:ext cx="1994280" cy="45911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Seq2Seq Model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097500" y="4344880"/>
              <a:ext cx="1994280" cy="45911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Image Processing Model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61296" y="915566"/>
              <a:ext cx="66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 ExtraBold" pitchFamily="50" charset="-127"/>
                  <a:ea typeface="나눔스퀘어 ExtraBold" pitchFamily="50" charset="-127"/>
                </a:rPr>
                <a:t>모델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52120" y="23464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말뭉치</a:t>
            </a:r>
            <a:r>
              <a:rPr lang="en-US" altLang="ko-KR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코퍼스</a:t>
            </a:r>
            <a:r>
              <a:rPr lang="en-US" altLang="ko-KR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) </a:t>
            </a:r>
            <a:r>
              <a:rPr lang="ko-KR" altLang="en-US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학습</a:t>
            </a:r>
            <a:endParaRPr lang="ko-KR" altLang="en-US" b="1" dirty="0">
              <a:solidFill>
                <a:schemeClr val="accent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cxnSp>
        <p:nvCxnSpPr>
          <p:cNvPr id="33" name="꺾인 연결선 32"/>
          <p:cNvCxnSpPr>
            <a:stCxn id="16" idx="3"/>
            <a:endCxn id="18" idx="3"/>
          </p:cNvCxnSpPr>
          <p:nvPr/>
        </p:nvCxnSpPr>
        <p:spPr>
          <a:xfrm>
            <a:off x="5091780" y="1662637"/>
            <a:ext cx="12700" cy="894867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6" idx="3"/>
            <a:endCxn id="19" idx="3"/>
          </p:cNvCxnSpPr>
          <p:nvPr/>
        </p:nvCxnSpPr>
        <p:spPr>
          <a:xfrm>
            <a:off x="5091780" y="1662637"/>
            <a:ext cx="12700" cy="1789734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9" idx="3"/>
            <a:endCxn id="18" idx="3"/>
          </p:cNvCxnSpPr>
          <p:nvPr/>
        </p:nvCxnSpPr>
        <p:spPr>
          <a:xfrm flipV="1">
            <a:off x="5091780" y="2557504"/>
            <a:ext cx="12700" cy="894867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652120" y="438977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이미지 학습</a:t>
            </a:r>
            <a:endParaRPr lang="ko-KR" altLang="en-US" b="1" dirty="0"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8993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15587</TotalTime>
  <Words>2218</Words>
  <Application>Microsoft Office PowerPoint</Application>
  <PresentationFormat>화면 슬라이드 쇼(16:9)</PresentationFormat>
  <Paragraphs>609</Paragraphs>
  <Slides>53</Slides>
  <Notes>53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5" baseType="lpstr">
      <vt:lpstr>HY울릉도B</vt:lpstr>
      <vt:lpstr>나눔고딕</vt:lpstr>
      <vt:lpstr>맑은 고딕</vt:lpstr>
      <vt:lpstr>나눔스퀘어 ExtraBold</vt:lpstr>
      <vt:lpstr>Times New Roman</vt:lpstr>
      <vt:lpstr>Arial</vt:lpstr>
      <vt:lpstr>Arial Black</vt:lpstr>
      <vt:lpstr>Franklin Gothic Heavy</vt:lpstr>
      <vt:lpstr>나눔고딕 ExtraBold</vt:lpstr>
      <vt:lpstr>Vladimir Script</vt:lpstr>
      <vt:lpstr>Wingdings</vt:lpstr>
      <vt:lpstr>Office 테마</vt:lpstr>
      <vt:lpstr>PowerPoint 프레젠테이션</vt:lpstr>
      <vt:lpstr>PowerPoint 프레젠테이션</vt:lpstr>
      <vt:lpstr>PowerPoint 프레젠테이션</vt:lpstr>
      <vt:lpstr>Trigo Chatbot</vt:lpstr>
      <vt:lpstr>사용 언어</vt:lpstr>
      <vt:lpstr>사용 언어 및 기술</vt:lpstr>
      <vt:lpstr>사용 언어 및 기술</vt:lpstr>
      <vt:lpstr>사용 언어 및 기술</vt:lpstr>
      <vt:lpstr>Machine Learning 모델 구성</vt:lpstr>
      <vt:lpstr>Machine Learning 모델 구성</vt:lpstr>
      <vt:lpstr>데이터 전처리에 적용한 기술</vt:lpstr>
      <vt:lpstr>모델 구성에 적용한 기술</vt:lpstr>
      <vt:lpstr>PowerPoint 프레젠테이션</vt:lpstr>
      <vt:lpstr>챗봇 비즈니스 로직 </vt:lpstr>
      <vt:lpstr>챗봇 비즈니스 로직 </vt:lpstr>
      <vt:lpstr>챗봇 자연어처리 로직 </vt:lpstr>
      <vt:lpstr>챗봇 자연어처리 로직 </vt:lpstr>
      <vt:lpstr>챗봇 자연어처리 로직 </vt:lpstr>
      <vt:lpstr>PowerPoint 프레젠테이션</vt:lpstr>
      <vt:lpstr>챗봇 자연어처리 로직 </vt:lpstr>
      <vt:lpstr>PowerPoint 프레젠테이션</vt:lpstr>
      <vt:lpstr>PowerPoint 프레젠테이션</vt:lpstr>
      <vt:lpstr>PowerPoint 프레젠테이션</vt:lpstr>
      <vt:lpstr>PowerPoint 프레젠테이션</vt:lpstr>
      <vt:lpstr>챗봇 자연어처리 로직 </vt:lpstr>
      <vt:lpstr>PowerPoint 프레젠테이션</vt:lpstr>
      <vt:lpstr>PowerPoint 프레젠테이션</vt:lpstr>
      <vt:lpstr>PowerPoint 프레젠테이션</vt:lpstr>
      <vt:lpstr>PowerPoint 프레젠테이션</vt:lpstr>
      <vt:lpstr>챗봇 자연어처리 로직 </vt:lpstr>
      <vt:lpstr>챗봇 자연어처리 로직 </vt:lpstr>
      <vt:lpstr>챗봇 자연어처리 로직 </vt:lpstr>
      <vt:lpstr>챗봇 자연어처리 로직 </vt:lpstr>
      <vt:lpstr>챗봇 자연어처리 로직 </vt:lpstr>
      <vt:lpstr>챗봇 자연어처리 로직 </vt:lpstr>
      <vt:lpstr>PowerPoint 프레젠테이션</vt:lpstr>
      <vt:lpstr>PowerPoint 프레젠테이션</vt:lpstr>
      <vt:lpstr>PowerPoint 프레젠테이션</vt:lpstr>
      <vt:lpstr>챗봇 자연어처리 로직 </vt:lpstr>
      <vt:lpstr>챗봇 자연어처리 로직 </vt:lpstr>
      <vt:lpstr>챗봇 이미지처리 로직 </vt:lpstr>
      <vt:lpstr>챗봇 이미지처리 로직 </vt:lpstr>
      <vt:lpstr>챗봇 이미지처리 로직 </vt:lpstr>
      <vt:lpstr>챗봇 이미지처리 로직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user</cp:lastModifiedBy>
  <cp:revision>415</cp:revision>
  <dcterms:created xsi:type="dcterms:W3CDTF">2013-08-16T11:35:02Z</dcterms:created>
  <dcterms:modified xsi:type="dcterms:W3CDTF">2019-11-22T05:33:23Z</dcterms:modified>
</cp:coreProperties>
</file>